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8" r:id="rId3"/>
    <p:sldId id="1342" r:id="rId4"/>
    <p:sldId id="1346" r:id="rId5"/>
    <p:sldId id="1343" r:id="rId6"/>
    <p:sldId id="1348" r:id="rId7"/>
    <p:sldId id="1347" r:id="rId8"/>
    <p:sldId id="1349" r:id="rId9"/>
    <p:sldId id="1350" r:id="rId10"/>
    <p:sldId id="1354" r:id="rId11"/>
    <p:sldId id="1353" r:id="rId12"/>
    <p:sldId id="1351" r:id="rId13"/>
    <p:sldId id="1356" r:id="rId14"/>
    <p:sldId id="1357" r:id="rId15"/>
    <p:sldId id="1358"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66" y="6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9FA856-32CC-47EC-82CC-4FB1A8352EF4}" type="datetimeFigureOut">
              <a:rPr lang="zh-CN" altLang="en-US" smtClean="0"/>
              <a:t>2020/4/23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1FB927-C762-4C83-89BD-F7542D1CDDE8}" type="slidenum">
              <a:rPr lang="zh-CN" altLang="en-US" smtClean="0"/>
              <a:t>‹#›</a:t>
            </a:fld>
            <a:endParaRPr lang="zh-CN" altLang="en-US"/>
          </a:p>
        </p:txBody>
      </p:sp>
    </p:spTree>
    <p:extLst>
      <p:ext uri="{BB962C8B-B14F-4D97-AF65-F5344CB8AC3E}">
        <p14:creationId xmlns:p14="http://schemas.microsoft.com/office/powerpoint/2010/main" val="1196856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6A1FB927-C762-4C83-89BD-F7542D1CDDE8}" type="slidenum">
              <a:rPr lang="zh-CN" altLang="en-US" smtClean="0"/>
              <a:t>14</a:t>
            </a:fld>
            <a:endParaRPr lang="zh-CN" altLang="en-US"/>
          </a:p>
        </p:txBody>
      </p:sp>
    </p:spTree>
    <p:extLst>
      <p:ext uri="{BB962C8B-B14F-4D97-AF65-F5344CB8AC3E}">
        <p14:creationId xmlns:p14="http://schemas.microsoft.com/office/powerpoint/2010/main" val="1890479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1444AD-F3BF-45D8-9A53-845E2B0A59B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383D9B0-0FE6-43FC-9198-E49927833F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9D65365-F86F-4F2D-B49B-A5DC068263E0}"/>
              </a:ext>
            </a:extLst>
          </p:cNvPr>
          <p:cNvSpPr>
            <a:spLocks noGrp="1"/>
          </p:cNvSpPr>
          <p:nvPr>
            <p:ph type="dt" sz="half" idx="10"/>
          </p:nvPr>
        </p:nvSpPr>
        <p:spPr/>
        <p:txBody>
          <a:bodyPr/>
          <a:lstStyle/>
          <a:p>
            <a:fld id="{8D5C3DEF-D373-46CB-827D-90A211C5A539}" type="datetimeFigureOut">
              <a:rPr lang="zh-CN" altLang="en-US" smtClean="0"/>
              <a:t>2020/4/23</a:t>
            </a:fld>
            <a:endParaRPr lang="zh-CN" altLang="en-US"/>
          </a:p>
        </p:txBody>
      </p:sp>
      <p:sp>
        <p:nvSpPr>
          <p:cNvPr id="5" name="页脚占位符 4">
            <a:extLst>
              <a:ext uri="{FF2B5EF4-FFF2-40B4-BE49-F238E27FC236}">
                <a16:creationId xmlns:a16="http://schemas.microsoft.com/office/drawing/2014/main" id="{A54F95B6-56A3-487A-871E-358667ED05B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23D2022-EB64-415A-8D4A-9EB056323F1E}"/>
              </a:ext>
            </a:extLst>
          </p:cNvPr>
          <p:cNvSpPr>
            <a:spLocks noGrp="1"/>
          </p:cNvSpPr>
          <p:nvPr>
            <p:ph type="sldNum" sz="quarter" idx="12"/>
          </p:nvPr>
        </p:nvSpPr>
        <p:spPr/>
        <p:txBody>
          <a:bodyPr/>
          <a:lstStyle/>
          <a:p>
            <a:fld id="{12B3D6F4-7754-4BAC-8489-3D54E5276BC7}" type="slidenum">
              <a:rPr lang="zh-CN" altLang="en-US" smtClean="0"/>
              <a:t>‹#›</a:t>
            </a:fld>
            <a:endParaRPr lang="zh-CN" altLang="en-US"/>
          </a:p>
        </p:txBody>
      </p:sp>
    </p:spTree>
    <p:extLst>
      <p:ext uri="{BB962C8B-B14F-4D97-AF65-F5344CB8AC3E}">
        <p14:creationId xmlns:p14="http://schemas.microsoft.com/office/powerpoint/2010/main" val="1678447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DF8F8-1220-4007-8B15-8A4BA461344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A31BA5-40A6-4373-B71E-90F0687474D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6695657-9798-4FB7-A579-5A1B17E71AE9}"/>
              </a:ext>
            </a:extLst>
          </p:cNvPr>
          <p:cNvSpPr>
            <a:spLocks noGrp="1"/>
          </p:cNvSpPr>
          <p:nvPr>
            <p:ph type="dt" sz="half" idx="10"/>
          </p:nvPr>
        </p:nvSpPr>
        <p:spPr/>
        <p:txBody>
          <a:bodyPr/>
          <a:lstStyle/>
          <a:p>
            <a:fld id="{8D5C3DEF-D373-46CB-827D-90A211C5A539}" type="datetimeFigureOut">
              <a:rPr lang="zh-CN" altLang="en-US" smtClean="0"/>
              <a:t>2020/4/23</a:t>
            </a:fld>
            <a:endParaRPr lang="zh-CN" altLang="en-US"/>
          </a:p>
        </p:txBody>
      </p:sp>
      <p:sp>
        <p:nvSpPr>
          <p:cNvPr id="5" name="页脚占位符 4">
            <a:extLst>
              <a:ext uri="{FF2B5EF4-FFF2-40B4-BE49-F238E27FC236}">
                <a16:creationId xmlns:a16="http://schemas.microsoft.com/office/drawing/2014/main" id="{7B8F9648-C255-48B4-B55E-27EFE090393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CC32499-1F21-4D15-9F92-26EE3803BBD0}"/>
              </a:ext>
            </a:extLst>
          </p:cNvPr>
          <p:cNvSpPr>
            <a:spLocks noGrp="1"/>
          </p:cNvSpPr>
          <p:nvPr>
            <p:ph type="sldNum" sz="quarter" idx="12"/>
          </p:nvPr>
        </p:nvSpPr>
        <p:spPr/>
        <p:txBody>
          <a:bodyPr/>
          <a:lstStyle/>
          <a:p>
            <a:fld id="{12B3D6F4-7754-4BAC-8489-3D54E5276BC7}" type="slidenum">
              <a:rPr lang="zh-CN" altLang="en-US" smtClean="0"/>
              <a:t>‹#›</a:t>
            </a:fld>
            <a:endParaRPr lang="zh-CN" altLang="en-US"/>
          </a:p>
        </p:txBody>
      </p:sp>
    </p:spTree>
    <p:extLst>
      <p:ext uri="{BB962C8B-B14F-4D97-AF65-F5344CB8AC3E}">
        <p14:creationId xmlns:p14="http://schemas.microsoft.com/office/powerpoint/2010/main" val="1217471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EF3DB6C-67EF-46FD-951F-4C726C8FA19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8358A4B-AA9B-4CC6-9259-5E2CF8503B03}"/>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1B7C401-C986-4C78-8779-429E3C049E40}"/>
              </a:ext>
            </a:extLst>
          </p:cNvPr>
          <p:cNvSpPr>
            <a:spLocks noGrp="1"/>
          </p:cNvSpPr>
          <p:nvPr>
            <p:ph type="dt" sz="half" idx="10"/>
          </p:nvPr>
        </p:nvSpPr>
        <p:spPr/>
        <p:txBody>
          <a:bodyPr/>
          <a:lstStyle/>
          <a:p>
            <a:fld id="{8D5C3DEF-D373-46CB-827D-90A211C5A539}" type="datetimeFigureOut">
              <a:rPr lang="zh-CN" altLang="en-US" smtClean="0"/>
              <a:t>2020/4/23</a:t>
            </a:fld>
            <a:endParaRPr lang="zh-CN" altLang="en-US"/>
          </a:p>
        </p:txBody>
      </p:sp>
      <p:sp>
        <p:nvSpPr>
          <p:cNvPr id="5" name="页脚占位符 4">
            <a:extLst>
              <a:ext uri="{FF2B5EF4-FFF2-40B4-BE49-F238E27FC236}">
                <a16:creationId xmlns:a16="http://schemas.microsoft.com/office/drawing/2014/main" id="{C480B2D1-7D85-4E91-810B-7DE6F5C0356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B461CC1-313A-4397-BBFB-69544C627490}"/>
              </a:ext>
            </a:extLst>
          </p:cNvPr>
          <p:cNvSpPr>
            <a:spLocks noGrp="1"/>
          </p:cNvSpPr>
          <p:nvPr>
            <p:ph type="sldNum" sz="quarter" idx="12"/>
          </p:nvPr>
        </p:nvSpPr>
        <p:spPr/>
        <p:txBody>
          <a:bodyPr/>
          <a:lstStyle/>
          <a:p>
            <a:fld id="{12B3D6F4-7754-4BAC-8489-3D54E5276BC7}" type="slidenum">
              <a:rPr lang="zh-CN" altLang="en-US" smtClean="0"/>
              <a:t>‹#›</a:t>
            </a:fld>
            <a:endParaRPr lang="zh-CN" altLang="en-US"/>
          </a:p>
        </p:txBody>
      </p:sp>
    </p:spTree>
    <p:extLst>
      <p:ext uri="{BB962C8B-B14F-4D97-AF65-F5344CB8AC3E}">
        <p14:creationId xmlns:p14="http://schemas.microsoft.com/office/powerpoint/2010/main" val="2021169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46CBF-68DF-404A-A378-447DA4C3CAE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5092CD0-3F2E-461C-886C-E1132B2A214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D59A5CE-98BE-4F11-A167-4B74D8FE4FE7}"/>
              </a:ext>
            </a:extLst>
          </p:cNvPr>
          <p:cNvSpPr>
            <a:spLocks noGrp="1"/>
          </p:cNvSpPr>
          <p:nvPr>
            <p:ph type="dt" sz="half" idx="10"/>
          </p:nvPr>
        </p:nvSpPr>
        <p:spPr/>
        <p:txBody>
          <a:bodyPr/>
          <a:lstStyle/>
          <a:p>
            <a:fld id="{8D5C3DEF-D373-46CB-827D-90A211C5A539}" type="datetimeFigureOut">
              <a:rPr lang="zh-CN" altLang="en-US" smtClean="0"/>
              <a:t>2020/4/23</a:t>
            </a:fld>
            <a:endParaRPr lang="zh-CN" altLang="en-US"/>
          </a:p>
        </p:txBody>
      </p:sp>
      <p:sp>
        <p:nvSpPr>
          <p:cNvPr id="5" name="页脚占位符 4">
            <a:extLst>
              <a:ext uri="{FF2B5EF4-FFF2-40B4-BE49-F238E27FC236}">
                <a16:creationId xmlns:a16="http://schemas.microsoft.com/office/drawing/2014/main" id="{07B1BCB9-6FAF-4E6A-80CB-8CFF94422CF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B4DE661-B835-491B-96C7-3BF82BD9F026}"/>
              </a:ext>
            </a:extLst>
          </p:cNvPr>
          <p:cNvSpPr>
            <a:spLocks noGrp="1"/>
          </p:cNvSpPr>
          <p:nvPr>
            <p:ph type="sldNum" sz="quarter" idx="12"/>
          </p:nvPr>
        </p:nvSpPr>
        <p:spPr/>
        <p:txBody>
          <a:bodyPr/>
          <a:lstStyle/>
          <a:p>
            <a:fld id="{12B3D6F4-7754-4BAC-8489-3D54E5276BC7}" type="slidenum">
              <a:rPr lang="zh-CN" altLang="en-US" smtClean="0"/>
              <a:t>‹#›</a:t>
            </a:fld>
            <a:endParaRPr lang="zh-CN" altLang="en-US"/>
          </a:p>
        </p:txBody>
      </p:sp>
    </p:spTree>
    <p:extLst>
      <p:ext uri="{BB962C8B-B14F-4D97-AF65-F5344CB8AC3E}">
        <p14:creationId xmlns:p14="http://schemas.microsoft.com/office/powerpoint/2010/main" val="3121955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E39F45-E9C2-4D04-A932-4D8FC5F1373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F8BC5B8-ACFB-4D39-A564-02AF23BF20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893400E-595A-4CBD-A880-9E28101BF121}"/>
              </a:ext>
            </a:extLst>
          </p:cNvPr>
          <p:cNvSpPr>
            <a:spLocks noGrp="1"/>
          </p:cNvSpPr>
          <p:nvPr>
            <p:ph type="dt" sz="half" idx="10"/>
          </p:nvPr>
        </p:nvSpPr>
        <p:spPr/>
        <p:txBody>
          <a:bodyPr/>
          <a:lstStyle/>
          <a:p>
            <a:fld id="{8D5C3DEF-D373-46CB-827D-90A211C5A539}" type="datetimeFigureOut">
              <a:rPr lang="zh-CN" altLang="en-US" smtClean="0"/>
              <a:t>2020/4/23</a:t>
            </a:fld>
            <a:endParaRPr lang="zh-CN" altLang="en-US"/>
          </a:p>
        </p:txBody>
      </p:sp>
      <p:sp>
        <p:nvSpPr>
          <p:cNvPr id="5" name="页脚占位符 4">
            <a:extLst>
              <a:ext uri="{FF2B5EF4-FFF2-40B4-BE49-F238E27FC236}">
                <a16:creationId xmlns:a16="http://schemas.microsoft.com/office/drawing/2014/main" id="{E449E192-0671-4172-B413-50D5D19528E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2E39E8F-1274-4688-8A0F-F5FBBCC42DC6}"/>
              </a:ext>
            </a:extLst>
          </p:cNvPr>
          <p:cNvSpPr>
            <a:spLocks noGrp="1"/>
          </p:cNvSpPr>
          <p:nvPr>
            <p:ph type="sldNum" sz="quarter" idx="12"/>
          </p:nvPr>
        </p:nvSpPr>
        <p:spPr/>
        <p:txBody>
          <a:bodyPr/>
          <a:lstStyle/>
          <a:p>
            <a:fld id="{12B3D6F4-7754-4BAC-8489-3D54E5276BC7}" type="slidenum">
              <a:rPr lang="zh-CN" altLang="en-US" smtClean="0"/>
              <a:t>‹#›</a:t>
            </a:fld>
            <a:endParaRPr lang="zh-CN" altLang="en-US"/>
          </a:p>
        </p:txBody>
      </p:sp>
    </p:spTree>
    <p:extLst>
      <p:ext uri="{BB962C8B-B14F-4D97-AF65-F5344CB8AC3E}">
        <p14:creationId xmlns:p14="http://schemas.microsoft.com/office/powerpoint/2010/main" val="1882702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0A3808-F80C-4437-9CFB-A0F98FA511C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34FE366-1800-467D-8436-B3A58DCDDE1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47F31CA-0CF1-4C23-98E8-93D30C112A5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3114238-9B38-45F1-9317-C4362EC11E76}"/>
              </a:ext>
            </a:extLst>
          </p:cNvPr>
          <p:cNvSpPr>
            <a:spLocks noGrp="1"/>
          </p:cNvSpPr>
          <p:nvPr>
            <p:ph type="dt" sz="half" idx="10"/>
          </p:nvPr>
        </p:nvSpPr>
        <p:spPr/>
        <p:txBody>
          <a:bodyPr/>
          <a:lstStyle/>
          <a:p>
            <a:fld id="{8D5C3DEF-D373-46CB-827D-90A211C5A539}" type="datetimeFigureOut">
              <a:rPr lang="zh-CN" altLang="en-US" smtClean="0"/>
              <a:t>2020/4/23</a:t>
            </a:fld>
            <a:endParaRPr lang="zh-CN" altLang="en-US"/>
          </a:p>
        </p:txBody>
      </p:sp>
      <p:sp>
        <p:nvSpPr>
          <p:cNvPr id="6" name="页脚占位符 5">
            <a:extLst>
              <a:ext uri="{FF2B5EF4-FFF2-40B4-BE49-F238E27FC236}">
                <a16:creationId xmlns:a16="http://schemas.microsoft.com/office/drawing/2014/main" id="{2005E93C-0606-4CBE-BA9A-92B92ABCAB7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1DF9B33-5A93-4892-AA35-54DEEA3C8FC8}"/>
              </a:ext>
            </a:extLst>
          </p:cNvPr>
          <p:cNvSpPr>
            <a:spLocks noGrp="1"/>
          </p:cNvSpPr>
          <p:nvPr>
            <p:ph type="sldNum" sz="quarter" idx="12"/>
          </p:nvPr>
        </p:nvSpPr>
        <p:spPr/>
        <p:txBody>
          <a:bodyPr/>
          <a:lstStyle/>
          <a:p>
            <a:fld id="{12B3D6F4-7754-4BAC-8489-3D54E5276BC7}" type="slidenum">
              <a:rPr lang="zh-CN" altLang="en-US" smtClean="0"/>
              <a:t>‹#›</a:t>
            </a:fld>
            <a:endParaRPr lang="zh-CN" altLang="en-US"/>
          </a:p>
        </p:txBody>
      </p:sp>
    </p:spTree>
    <p:extLst>
      <p:ext uri="{BB962C8B-B14F-4D97-AF65-F5344CB8AC3E}">
        <p14:creationId xmlns:p14="http://schemas.microsoft.com/office/powerpoint/2010/main" val="140626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B7B51F-7007-4BBD-8944-8F36AD9B339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37978B6-44A1-4A07-BEA0-D4C844E191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B5AF5F3-3198-42F5-8F35-D2AFF7A2922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B02879D-A214-4327-97B7-BF15668056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15CC36A-A94E-4662-91B3-DF73448D0FF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F2EBE8-C21A-439A-8962-E801AAC26A87}"/>
              </a:ext>
            </a:extLst>
          </p:cNvPr>
          <p:cNvSpPr>
            <a:spLocks noGrp="1"/>
          </p:cNvSpPr>
          <p:nvPr>
            <p:ph type="dt" sz="half" idx="10"/>
          </p:nvPr>
        </p:nvSpPr>
        <p:spPr/>
        <p:txBody>
          <a:bodyPr/>
          <a:lstStyle/>
          <a:p>
            <a:fld id="{8D5C3DEF-D373-46CB-827D-90A211C5A539}" type="datetimeFigureOut">
              <a:rPr lang="zh-CN" altLang="en-US" smtClean="0"/>
              <a:t>2020/4/23</a:t>
            </a:fld>
            <a:endParaRPr lang="zh-CN" altLang="en-US"/>
          </a:p>
        </p:txBody>
      </p:sp>
      <p:sp>
        <p:nvSpPr>
          <p:cNvPr id="8" name="页脚占位符 7">
            <a:extLst>
              <a:ext uri="{FF2B5EF4-FFF2-40B4-BE49-F238E27FC236}">
                <a16:creationId xmlns:a16="http://schemas.microsoft.com/office/drawing/2014/main" id="{327E361D-F19D-4FB3-BA33-2333421ECAF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B477EA0-A62D-4493-A523-EDAA6210CF4A}"/>
              </a:ext>
            </a:extLst>
          </p:cNvPr>
          <p:cNvSpPr>
            <a:spLocks noGrp="1"/>
          </p:cNvSpPr>
          <p:nvPr>
            <p:ph type="sldNum" sz="quarter" idx="12"/>
          </p:nvPr>
        </p:nvSpPr>
        <p:spPr/>
        <p:txBody>
          <a:bodyPr/>
          <a:lstStyle/>
          <a:p>
            <a:fld id="{12B3D6F4-7754-4BAC-8489-3D54E5276BC7}" type="slidenum">
              <a:rPr lang="zh-CN" altLang="en-US" smtClean="0"/>
              <a:t>‹#›</a:t>
            </a:fld>
            <a:endParaRPr lang="zh-CN" altLang="en-US"/>
          </a:p>
        </p:txBody>
      </p:sp>
    </p:spTree>
    <p:extLst>
      <p:ext uri="{BB962C8B-B14F-4D97-AF65-F5344CB8AC3E}">
        <p14:creationId xmlns:p14="http://schemas.microsoft.com/office/powerpoint/2010/main" val="3123493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B3D460-EADC-45A2-B516-81788943F15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4EE39E7-C217-488F-8D11-4BC205A73E7A}"/>
              </a:ext>
            </a:extLst>
          </p:cNvPr>
          <p:cNvSpPr>
            <a:spLocks noGrp="1"/>
          </p:cNvSpPr>
          <p:nvPr>
            <p:ph type="dt" sz="half" idx="10"/>
          </p:nvPr>
        </p:nvSpPr>
        <p:spPr/>
        <p:txBody>
          <a:bodyPr/>
          <a:lstStyle/>
          <a:p>
            <a:fld id="{8D5C3DEF-D373-46CB-827D-90A211C5A539}" type="datetimeFigureOut">
              <a:rPr lang="zh-CN" altLang="en-US" smtClean="0"/>
              <a:t>2020/4/23</a:t>
            </a:fld>
            <a:endParaRPr lang="zh-CN" altLang="en-US"/>
          </a:p>
        </p:txBody>
      </p:sp>
      <p:sp>
        <p:nvSpPr>
          <p:cNvPr id="4" name="页脚占位符 3">
            <a:extLst>
              <a:ext uri="{FF2B5EF4-FFF2-40B4-BE49-F238E27FC236}">
                <a16:creationId xmlns:a16="http://schemas.microsoft.com/office/drawing/2014/main" id="{E3F2A50C-7AC4-44D0-9421-EF50F9C1F63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642C32C-A1CC-4B58-9058-0A5CEDFAD164}"/>
              </a:ext>
            </a:extLst>
          </p:cNvPr>
          <p:cNvSpPr>
            <a:spLocks noGrp="1"/>
          </p:cNvSpPr>
          <p:nvPr>
            <p:ph type="sldNum" sz="quarter" idx="12"/>
          </p:nvPr>
        </p:nvSpPr>
        <p:spPr/>
        <p:txBody>
          <a:bodyPr/>
          <a:lstStyle/>
          <a:p>
            <a:fld id="{12B3D6F4-7754-4BAC-8489-3D54E5276BC7}" type="slidenum">
              <a:rPr lang="zh-CN" altLang="en-US" smtClean="0"/>
              <a:t>‹#›</a:t>
            </a:fld>
            <a:endParaRPr lang="zh-CN" altLang="en-US"/>
          </a:p>
        </p:txBody>
      </p:sp>
    </p:spTree>
    <p:extLst>
      <p:ext uri="{BB962C8B-B14F-4D97-AF65-F5344CB8AC3E}">
        <p14:creationId xmlns:p14="http://schemas.microsoft.com/office/powerpoint/2010/main" val="1261589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03F5061-EEA9-420F-B171-845A75EE5B0E}"/>
              </a:ext>
            </a:extLst>
          </p:cNvPr>
          <p:cNvSpPr>
            <a:spLocks noGrp="1"/>
          </p:cNvSpPr>
          <p:nvPr>
            <p:ph type="dt" sz="half" idx="10"/>
          </p:nvPr>
        </p:nvSpPr>
        <p:spPr/>
        <p:txBody>
          <a:bodyPr/>
          <a:lstStyle/>
          <a:p>
            <a:fld id="{8D5C3DEF-D373-46CB-827D-90A211C5A539}" type="datetimeFigureOut">
              <a:rPr lang="zh-CN" altLang="en-US" smtClean="0"/>
              <a:t>2020/4/23</a:t>
            </a:fld>
            <a:endParaRPr lang="zh-CN" altLang="en-US"/>
          </a:p>
        </p:txBody>
      </p:sp>
      <p:sp>
        <p:nvSpPr>
          <p:cNvPr id="3" name="页脚占位符 2">
            <a:extLst>
              <a:ext uri="{FF2B5EF4-FFF2-40B4-BE49-F238E27FC236}">
                <a16:creationId xmlns:a16="http://schemas.microsoft.com/office/drawing/2014/main" id="{B7773A73-623D-41DA-8601-0E9EEC9C1F9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B4CD762-5D67-4445-8CAD-033146A503FA}"/>
              </a:ext>
            </a:extLst>
          </p:cNvPr>
          <p:cNvSpPr>
            <a:spLocks noGrp="1"/>
          </p:cNvSpPr>
          <p:nvPr>
            <p:ph type="sldNum" sz="quarter" idx="12"/>
          </p:nvPr>
        </p:nvSpPr>
        <p:spPr/>
        <p:txBody>
          <a:bodyPr/>
          <a:lstStyle/>
          <a:p>
            <a:fld id="{12B3D6F4-7754-4BAC-8489-3D54E5276BC7}" type="slidenum">
              <a:rPr lang="zh-CN" altLang="en-US" smtClean="0"/>
              <a:t>‹#›</a:t>
            </a:fld>
            <a:endParaRPr lang="zh-CN" altLang="en-US"/>
          </a:p>
        </p:txBody>
      </p:sp>
    </p:spTree>
    <p:extLst>
      <p:ext uri="{BB962C8B-B14F-4D97-AF65-F5344CB8AC3E}">
        <p14:creationId xmlns:p14="http://schemas.microsoft.com/office/powerpoint/2010/main" val="3368556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61A48E-21D3-44E2-9C28-403F47534EF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C6BA48C-918D-4C33-AF75-55DD4E7091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E22BE65-67F2-4255-B1DF-F4D0B1329B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43D1FB0-23D1-487F-8899-93013ABE5051}"/>
              </a:ext>
            </a:extLst>
          </p:cNvPr>
          <p:cNvSpPr>
            <a:spLocks noGrp="1"/>
          </p:cNvSpPr>
          <p:nvPr>
            <p:ph type="dt" sz="half" idx="10"/>
          </p:nvPr>
        </p:nvSpPr>
        <p:spPr/>
        <p:txBody>
          <a:bodyPr/>
          <a:lstStyle/>
          <a:p>
            <a:fld id="{8D5C3DEF-D373-46CB-827D-90A211C5A539}" type="datetimeFigureOut">
              <a:rPr lang="zh-CN" altLang="en-US" smtClean="0"/>
              <a:t>2020/4/23</a:t>
            </a:fld>
            <a:endParaRPr lang="zh-CN" altLang="en-US"/>
          </a:p>
        </p:txBody>
      </p:sp>
      <p:sp>
        <p:nvSpPr>
          <p:cNvPr id="6" name="页脚占位符 5">
            <a:extLst>
              <a:ext uri="{FF2B5EF4-FFF2-40B4-BE49-F238E27FC236}">
                <a16:creationId xmlns:a16="http://schemas.microsoft.com/office/drawing/2014/main" id="{6A9BF1A3-F003-43E6-A305-5040CDB6329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F92C0CF-4F10-411A-82CA-FE34B33E31F3}"/>
              </a:ext>
            </a:extLst>
          </p:cNvPr>
          <p:cNvSpPr>
            <a:spLocks noGrp="1"/>
          </p:cNvSpPr>
          <p:nvPr>
            <p:ph type="sldNum" sz="quarter" idx="12"/>
          </p:nvPr>
        </p:nvSpPr>
        <p:spPr/>
        <p:txBody>
          <a:bodyPr/>
          <a:lstStyle/>
          <a:p>
            <a:fld id="{12B3D6F4-7754-4BAC-8489-3D54E5276BC7}" type="slidenum">
              <a:rPr lang="zh-CN" altLang="en-US" smtClean="0"/>
              <a:t>‹#›</a:t>
            </a:fld>
            <a:endParaRPr lang="zh-CN" altLang="en-US"/>
          </a:p>
        </p:txBody>
      </p:sp>
    </p:spTree>
    <p:extLst>
      <p:ext uri="{BB962C8B-B14F-4D97-AF65-F5344CB8AC3E}">
        <p14:creationId xmlns:p14="http://schemas.microsoft.com/office/powerpoint/2010/main" val="1531511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CF021C-89C4-418A-84B9-C896375D480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FA9B695-2AA9-4648-988C-CECFC73EEB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D021799-F715-4CC3-8F05-4652C7BE32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1F9115F-6523-4822-86F3-3D4D4C842B7B}"/>
              </a:ext>
            </a:extLst>
          </p:cNvPr>
          <p:cNvSpPr>
            <a:spLocks noGrp="1"/>
          </p:cNvSpPr>
          <p:nvPr>
            <p:ph type="dt" sz="half" idx="10"/>
          </p:nvPr>
        </p:nvSpPr>
        <p:spPr/>
        <p:txBody>
          <a:bodyPr/>
          <a:lstStyle/>
          <a:p>
            <a:fld id="{8D5C3DEF-D373-46CB-827D-90A211C5A539}" type="datetimeFigureOut">
              <a:rPr lang="zh-CN" altLang="en-US" smtClean="0"/>
              <a:t>2020/4/23</a:t>
            </a:fld>
            <a:endParaRPr lang="zh-CN" altLang="en-US"/>
          </a:p>
        </p:txBody>
      </p:sp>
      <p:sp>
        <p:nvSpPr>
          <p:cNvPr id="6" name="页脚占位符 5">
            <a:extLst>
              <a:ext uri="{FF2B5EF4-FFF2-40B4-BE49-F238E27FC236}">
                <a16:creationId xmlns:a16="http://schemas.microsoft.com/office/drawing/2014/main" id="{67A05CC3-4ADC-48CA-B30F-B8B6CAF9EB0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789298C-88E0-4D03-82FD-8403FDB23186}"/>
              </a:ext>
            </a:extLst>
          </p:cNvPr>
          <p:cNvSpPr>
            <a:spLocks noGrp="1"/>
          </p:cNvSpPr>
          <p:nvPr>
            <p:ph type="sldNum" sz="quarter" idx="12"/>
          </p:nvPr>
        </p:nvSpPr>
        <p:spPr/>
        <p:txBody>
          <a:bodyPr/>
          <a:lstStyle/>
          <a:p>
            <a:fld id="{12B3D6F4-7754-4BAC-8489-3D54E5276BC7}" type="slidenum">
              <a:rPr lang="zh-CN" altLang="en-US" smtClean="0"/>
              <a:t>‹#›</a:t>
            </a:fld>
            <a:endParaRPr lang="zh-CN" altLang="en-US"/>
          </a:p>
        </p:txBody>
      </p:sp>
    </p:spTree>
    <p:extLst>
      <p:ext uri="{BB962C8B-B14F-4D97-AF65-F5344CB8AC3E}">
        <p14:creationId xmlns:p14="http://schemas.microsoft.com/office/powerpoint/2010/main" val="3565572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BC9521-17B8-466E-914B-9DD1BD761B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EFAC17E-B86F-49E2-A214-47537DA339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9278AD-FC36-4B04-8FAF-FB9D04DA3D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5C3DEF-D373-46CB-827D-90A211C5A539}" type="datetimeFigureOut">
              <a:rPr lang="zh-CN" altLang="en-US" smtClean="0"/>
              <a:t>2020/4/23</a:t>
            </a:fld>
            <a:endParaRPr lang="zh-CN" altLang="en-US"/>
          </a:p>
        </p:txBody>
      </p:sp>
      <p:sp>
        <p:nvSpPr>
          <p:cNvPr id="5" name="页脚占位符 4">
            <a:extLst>
              <a:ext uri="{FF2B5EF4-FFF2-40B4-BE49-F238E27FC236}">
                <a16:creationId xmlns:a16="http://schemas.microsoft.com/office/drawing/2014/main" id="{425C11D1-DAB5-4B53-AB45-A2DCB300BB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56D6A5E-6A38-4358-AC24-5839FA83A6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B3D6F4-7754-4BAC-8489-3D54E5276BC7}" type="slidenum">
              <a:rPr lang="zh-CN" altLang="en-US" smtClean="0"/>
              <a:t>‹#›</a:t>
            </a:fld>
            <a:endParaRPr lang="zh-CN" altLang="en-US"/>
          </a:p>
        </p:txBody>
      </p:sp>
    </p:spTree>
    <p:extLst>
      <p:ext uri="{BB962C8B-B14F-4D97-AF65-F5344CB8AC3E}">
        <p14:creationId xmlns:p14="http://schemas.microsoft.com/office/powerpoint/2010/main" val="9066377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2.docm.mmu.ac.uk/STAFF/m.yap/dataset.php" TargetMode="External"/><Relationship Id="rId2" Type="http://schemas.openxmlformats.org/officeDocument/2006/relationships/hyperlink" Target="us-dataset.zip"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BIRADS%20Features-Oriented%20Semi-supervised%20Deep%20Learning%20for%20Breast%20Ultrasound%20Computer-Aided%20Diagnosis.pdf"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278D71-688F-4206-852E-F303E2B5E60C}"/>
              </a:ext>
            </a:extLst>
          </p:cNvPr>
          <p:cNvSpPr>
            <a:spLocks noGrp="1"/>
          </p:cNvSpPr>
          <p:nvPr>
            <p:ph type="ctrTitle"/>
          </p:nvPr>
        </p:nvSpPr>
        <p:spPr/>
        <p:txBody>
          <a:bodyPr>
            <a:normAutofit/>
          </a:bodyPr>
          <a:lstStyle/>
          <a:p>
            <a:r>
              <a:rPr lang="en-US" altLang="zh-CN" sz="2000" dirty="0"/>
              <a:t>Integrate Domain Knowledge in Training CNN for Ultrasonography Breast Cancer Diagnosis</a:t>
            </a:r>
            <a:endParaRPr lang="zh-CN" altLang="en-US" sz="2000" dirty="0"/>
          </a:p>
        </p:txBody>
      </p:sp>
      <p:sp>
        <p:nvSpPr>
          <p:cNvPr id="3" name="副标题 2">
            <a:extLst>
              <a:ext uri="{FF2B5EF4-FFF2-40B4-BE49-F238E27FC236}">
                <a16:creationId xmlns:a16="http://schemas.microsoft.com/office/drawing/2014/main" id="{687364D4-12CF-4985-B9FD-923AF62C271D}"/>
              </a:ext>
            </a:extLst>
          </p:cNvPr>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1944363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3CD39F7-7295-4AA3-AFB0-37D180A6675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Method: SCAE</a:t>
            </a:r>
            <a:br>
              <a:rPr lang="en-US" altLang="zh-CN" dirty="0"/>
            </a:br>
            <a:endParaRPr lang="zh-CN" altLang="en-US" dirty="0"/>
          </a:p>
        </p:txBody>
      </p:sp>
      <p:sp>
        <p:nvSpPr>
          <p:cNvPr id="5" name="内容占位符 2">
            <a:extLst>
              <a:ext uri="{FF2B5EF4-FFF2-40B4-BE49-F238E27FC236}">
                <a16:creationId xmlns:a16="http://schemas.microsoft.com/office/drawing/2014/main" id="{AF4A9406-ABE3-41CB-AEAC-72EA31E4ACE5}"/>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CN"/>
          </a:p>
          <a:p>
            <a:pPr marL="0" indent="0">
              <a:buFont typeface="Arial" panose="020B0604020202020204" pitchFamily="34" charset="0"/>
              <a:buNone/>
            </a:pPr>
            <a:r>
              <a:rPr lang="zh-CN" altLang="en-US"/>
              <a:t>传统的</a:t>
            </a:r>
            <a:r>
              <a:rPr lang="en-US" altLang="zh-CN"/>
              <a:t>SCAE</a:t>
            </a:r>
          </a:p>
          <a:p>
            <a:pPr lvl="1"/>
            <a:r>
              <a:rPr lang="zh-CN" altLang="en-US"/>
              <a:t>训练过程分为两步：</a:t>
            </a:r>
            <a:r>
              <a:rPr lang="en-US" altLang="zh-CN"/>
              <a:t> </a:t>
            </a:r>
          </a:p>
          <a:p>
            <a:pPr lvl="1"/>
            <a:r>
              <a:rPr lang="en-US" altLang="zh-CN"/>
              <a:t>1</a:t>
            </a:r>
            <a:r>
              <a:rPr lang="zh-CN" altLang="en-US"/>
              <a:t>）</a:t>
            </a:r>
            <a:r>
              <a:rPr lang="en-US" altLang="zh-CN"/>
              <a:t>ORIGIN IMAGE/BFMs</a:t>
            </a:r>
            <a:r>
              <a:rPr lang="zh-CN" altLang="en-US"/>
              <a:t>作为网络的</a:t>
            </a:r>
            <a:r>
              <a:rPr lang="en-US" altLang="zh-CN"/>
              <a:t>input, </a:t>
            </a:r>
            <a:r>
              <a:rPr lang="zh-CN" altLang="en-US"/>
              <a:t>原始图像作为网络的</a:t>
            </a:r>
            <a:r>
              <a:rPr lang="en-US" altLang="zh-CN"/>
              <a:t>output</a:t>
            </a:r>
            <a:r>
              <a:rPr lang="zh-CN" altLang="en-US"/>
              <a:t>，无监督训练</a:t>
            </a:r>
            <a:r>
              <a:rPr lang="en-US" altLang="zh-CN"/>
              <a:t>a stacked convolutional auto-encoder (SCAE) neural network</a:t>
            </a:r>
            <a:r>
              <a:rPr lang="zh-CN" altLang="en-US"/>
              <a:t>，保留</a:t>
            </a:r>
            <a:r>
              <a:rPr lang="en-US" altLang="zh-CN"/>
              <a:t>input</a:t>
            </a:r>
            <a:r>
              <a:rPr lang="zh-CN" altLang="en-US"/>
              <a:t>和</a:t>
            </a:r>
            <a:r>
              <a:rPr lang="en-US" altLang="zh-CN"/>
              <a:t>encoder</a:t>
            </a:r>
          </a:p>
          <a:p>
            <a:pPr lvl="1"/>
            <a:r>
              <a:rPr lang="en-US" altLang="zh-CN"/>
              <a:t>2) </a:t>
            </a:r>
            <a:r>
              <a:rPr lang="zh-CN" altLang="en-US"/>
              <a:t>在</a:t>
            </a:r>
            <a:r>
              <a:rPr lang="en-US" altLang="zh-CN"/>
              <a:t>encoder</a:t>
            </a:r>
            <a:r>
              <a:rPr lang="zh-CN" altLang="en-US"/>
              <a:t>的基础上，</a:t>
            </a:r>
            <a:r>
              <a:rPr lang="en-US" altLang="zh-CN"/>
              <a:t>Fine-tuning the classification network only with supervised learning </a:t>
            </a:r>
            <a:r>
              <a:rPr lang="zh-CN" altLang="en-US"/>
              <a:t>（肿瘤的良恶性）</a:t>
            </a:r>
            <a:endParaRPr lang="en-US" altLang="zh-CN"/>
          </a:p>
          <a:p>
            <a:pPr marL="0" indent="0">
              <a:buFont typeface="Arial" panose="020B0604020202020204" pitchFamily="34" charset="0"/>
              <a:buNone/>
            </a:pPr>
            <a:endParaRPr lang="en-US" altLang="zh-CN" dirty="0"/>
          </a:p>
        </p:txBody>
      </p:sp>
    </p:spTree>
    <p:extLst>
      <p:ext uri="{BB962C8B-B14F-4D97-AF65-F5344CB8AC3E}">
        <p14:creationId xmlns:p14="http://schemas.microsoft.com/office/powerpoint/2010/main" val="941687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F989FD7C-3716-487D-853B-3291076DDF7C}"/>
              </a:ext>
            </a:extLst>
          </p:cNvPr>
          <p:cNvSpPr>
            <a:spLocks noGrp="1"/>
          </p:cNvSpPr>
          <p:nvPr>
            <p:ph type="title"/>
          </p:nvPr>
        </p:nvSpPr>
        <p:spPr>
          <a:xfrm>
            <a:off x="838200" y="365125"/>
            <a:ext cx="10515600" cy="1325563"/>
          </a:xfrm>
        </p:spPr>
        <p:txBody>
          <a:bodyPr>
            <a:normAutofit fontScale="90000"/>
          </a:bodyPr>
          <a:lstStyle/>
          <a:p>
            <a:r>
              <a:rPr lang="en-US" altLang="zh-CN" dirty="0"/>
              <a:t>Method: BIRADS-SDL network </a:t>
            </a:r>
            <a:br>
              <a:rPr lang="en-US" altLang="zh-CN" dirty="0"/>
            </a:br>
            <a:br>
              <a:rPr lang="en-US" altLang="zh-CN" dirty="0"/>
            </a:br>
            <a:endParaRPr lang="zh-CN" altLang="en-US" dirty="0"/>
          </a:p>
        </p:txBody>
      </p:sp>
      <p:pic>
        <p:nvPicPr>
          <p:cNvPr id="10" name="图片 9">
            <a:extLst>
              <a:ext uri="{FF2B5EF4-FFF2-40B4-BE49-F238E27FC236}">
                <a16:creationId xmlns:a16="http://schemas.microsoft.com/office/drawing/2014/main" id="{37537000-10A9-4739-8956-5B505912577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3186891"/>
            <a:ext cx="11043458" cy="3485457"/>
          </a:xfrm>
          <a:prstGeom prst="rect">
            <a:avLst/>
          </a:prstGeom>
          <a:noFill/>
          <a:ln>
            <a:noFill/>
          </a:ln>
        </p:spPr>
      </p:pic>
      <p:pic>
        <p:nvPicPr>
          <p:cNvPr id="11" name="图片 10">
            <a:extLst>
              <a:ext uri="{FF2B5EF4-FFF2-40B4-BE49-F238E27FC236}">
                <a16:creationId xmlns:a16="http://schemas.microsoft.com/office/drawing/2014/main" id="{D6900A74-4F03-4468-9A45-A038BF81DCE0}"/>
              </a:ext>
            </a:extLst>
          </p:cNvPr>
          <p:cNvPicPr>
            <a:picLocks noChangeAspect="1"/>
          </p:cNvPicPr>
          <p:nvPr/>
        </p:nvPicPr>
        <p:blipFill>
          <a:blip r:embed="rId3"/>
          <a:stretch>
            <a:fillRect/>
          </a:stretch>
        </p:blipFill>
        <p:spPr>
          <a:xfrm>
            <a:off x="2226139" y="2085976"/>
            <a:ext cx="4899147" cy="1042538"/>
          </a:xfrm>
          <a:prstGeom prst="rect">
            <a:avLst/>
          </a:prstGeom>
        </p:spPr>
      </p:pic>
      <p:sp>
        <p:nvSpPr>
          <p:cNvPr id="12" name="文本框 11">
            <a:extLst>
              <a:ext uri="{FF2B5EF4-FFF2-40B4-BE49-F238E27FC236}">
                <a16:creationId xmlns:a16="http://schemas.microsoft.com/office/drawing/2014/main" id="{84D85080-174C-47EE-BFFC-1E36AB446132}"/>
              </a:ext>
            </a:extLst>
          </p:cNvPr>
          <p:cNvSpPr txBox="1"/>
          <p:nvPr/>
        </p:nvSpPr>
        <p:spPr>
          <a:xfrm>
            <a:off x="957667" y="1366022"/>
            <a:ext cx="6616931" cy="2308324"/>
          </a:xfrm>
          <a:prstGeom prst="rect">
            <a:avLst/>
          </a:prstGeom>
          <a:noFill/>
        </p:spPr>
        <p:txBody>
          <a:bodyPr wrap="square" rtlCol="0">
            <a:spAutoFit/>
          </a:bodyPr>
          <a:lstStyle/>
          <a:p>
            <a:pPr lvl="1"/>
            <a:r>
              <a:rPr lang="en-US" altLang="zh-CN" dirty="0"/>
              <a:t> New method: semi-supervised deep learning (SDL)</a:t>
            </a:r>
          </a:p>
          <a:p>
            <a:pPr lvl="1"/>
            <a:r>
              <a:rPr lang="en-US" altLang="zh-CN" dirty="0"/>
              <a:t>1</a:t>
            </a:r>
            <a:r>
              <a:rPr lang="zh-CN" altLang="en-US" dirty="0"/>
              <a:t>）</a:t>
            </a:r>
            <a:r>
              <a:rPr lang="en-US" altLang="zh-CN" dirty="0"/>
              <a:t>ORIGIN IMAGE/BFMs</a:t>
            </a:r>
            <a:r>
              <a:rPr lang="zh-CN" altLang="en-US" dirty="0"/>
              <a:t>作为网络的</a:t>
            </a:r>
            <a:r>
              <a:rPr lang="en-US" altLang="zh-CN" dirty="0"/>
              <a:t>input, </a:t>
            </a:r>
          </a:p>
          <a:p>
            <a:pPr lvl="1"/>
            <a:r>
              <a:rPr lang="zh-CN" altLang="en-US" dirty="0"/>
              <a:t>原始图像及肿瘤良恶性作为网络的</a:t>
            </a:r>
            <a:r>
              <a:rPr lang="en-US" altLang="zh-CN" dirty="0"/>
              <a:t>output</a:t>
            </a:r>
            <a:r>
              <a:rPr lang="zh-CN" altLang="en-US" dirty="0"/>
              <a:t>，同时训练网络</a:t>
            </a:r>
            <a:endParaRPr lang="en-US" altLang="zh-CN" dirty="0"/>
          </a:p>
          <a:p>
            <a:pPr lvl="1"/>
            <a:r>
              <a:rPr lang="en-US" altLang="zh-CN" dirty="0"/>
              <a:t>2) loss:</a:t>
            </a:r>
          </a:p>
          <a:p>
            <a:endParaRPr lang="en-US" altLang="zh-CN" dirty="0"/>
          </a:p>
          <a:p>
            <a:endParaRPr lang="en-US" altLang="zh-CN" dirty="0"/>
          </a:p>
          <a:p>
            <a:endParaRPr lang="en-US" altLang="zh-CN" dirty="0"/>
          </a:p>
          <a:p>
            <a:endParaRPr lang="zh-CN" altLang="en-US" dirty="0"/>
          </a:p>
        </p:txBody>
      </p:sp>
      <p:pic>
        <p:nvPicPr>
          <p:cNvPr id="13" name="内容占位符 4" descr="图片包含 游戏机&#10;&#10;描述已自动生成">
            <a:extLst>
              <a:ext uri="{FF2B5EF4-FFF2-40B4-BE49-F238E27FC236}">
                <a16:creationId xmlns:a16="http://schemas.microsoft.com/office/drawing/2014/main" id="{B9ACFAC9-7834-4A7C-AF7A-5BCBB7EDA5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5510" y="766231"/>
            <a:ext cx="3359585" cy="2391471"/>
          </a:xfrm>
          <a:prstGeom prst="rect">
            <a:avLst/>
          </a:prstGeom>
        </p:spPr>
      </p:pic>
    </p:spTree>
    <p:extLst>
      <p:ext uri="{BB962C8B-B14F-4D97-AF65-F5344CB8AC3E}">
        <p14:creationId xmlns:p14="http://schemas.microsoft.com/office/powerpoint/2010/main" val="3636433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0352EF-D174-4759-B84F-0EE09FE69CF1}"/>
              </a:ext>
            </a:extLst>
          </p:cNvPr>
          <p:cNvSpPr>
            <a:spLocks noGrp="1"/>
          </p:cNvSpPr>
          <p:nvPr>
            <p:ph type="title"/>
          </p:nvPr>
        </p:nvSpPr>
        <p:spPr/>
        <p:txBody>
          <a:bodyPr/>
          <a:lstStyle/>
          <a:p>
            <a:endParaRPr lang="zh-CN" altLang="en-US"/>
          </a:p>
        </p:txBody>
      </p:sp>
      <p:pic>
        <p:nvPicPr>
          <p:cNvPr id="4" name="内容占位符 4" descr="图片包含 游戏机&#10;&#10;描述已自动生成">
            <a:extLst>
              <a:ext uri="{FF2B5EF4-FFF2-40B4-BE49-F238E27FC236}">
                <a16:creationId xmlns:a16="http://schemas.microsoft.com/office/drawing/2014/main" id="{4A38409A-21C2-4D3F-9757-C2B6092FD2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2883" y="1767494"/>
            <a:ext cx="6924325" cy="4928979"/>
          </a:xfrm>
          <a:prstGeom prst="rect">
            <a:avLst/>
          </a:prstGeom>
        </p:spPr>
      </p:pic>
      <p:pic>
        <p:nvPicPr>
          <p:cNvPr id="5" name="图片 4">
            <a:extLst>
              <a:ext uri="{FF2B5EF4-FFF2-40B4-BE49-F238E27FC236}">
                <a16:creationId xmlns:a16="http://schemas.microsoft.com/office/drawing/2014/main" id="{117D5F69-8C3E-4D52-8173-C8166550244C}"/>
              </a:ext>
            </a:extLst>
          </p:cNvPr>
          <p:cNvPicPr>
            <a:picLocks noChangeAspect="1"/>
          </p:cNvPicPr>
          <p:nvPr/>
        </p:nvPicPr>
        <p:blipFill>
          <a:blip r:embed="rId3"/>
          <a:stretch>
            <a:fillRect/>
          </a:stretch>
        </p:blipFill>
        <p:spPr>
          <a:xfrm>
            <a:off x="7288051" y="2779712"/>
            <a:ext cx="4953000" cy="1352550"/>
          </a:xfrm>
          <a:prstGeom prst="rect">
            <a:avLst/>
          </a:prstGeom>
        </p:spPr>
      </p:pic>
      <p:pic>
        <p:nvPicPr>
          <p:cNvPr id="6" name="图片 5">
            <a:extLst>
              <a:ext uri="{FF2B5EF4-FFF2-40B4-BE49-F238E27FC236}">
                <a16:creationId xmlns:a16="http://schemas.microsoft.com/office/drawing/2014/main" id="{4CA81DFB-E054-4428-ADB7-BD1D9F18A311}"/>
              </a:ext>
            </a:extLst>
          </p:cNvPr>
          <p:cNvPicPr>
            <a:picLocks noChangeAspect="1"/>
          </p:cNvPicPr>
          <p:nvPr/>
        </p:nvPicPr>
        <p:blipFill>
          <a:blip r:embed="rId4"/>
          <a:stretch>
            <a:fillRect/>
          </a:stretch>
        </p:blipFill>
        <p:spPr>
          <a:xfrm>
            <a:off x="7297576" y="2232430"/>
            <a:ext cx="4933950" cy="638175"/>
          </a:xfrm>
          <a:prstGeom prst="rect">
            <a:avLst/>
          </a:prstGeom>
        </p:spPr>
      </p:pic>
    </p:spTree>
    <p:extLst>
      <p:ext uri="{BB962C8B-B14F-4D97-AF65-F5344CB8AC3E}">
        <p14:creationId xmlns:p14="http://schemas.microsoft.com/office/powerpoint/2010/main" val="2031320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3B0AE2-47EB-4FE4-9F17-21E5D9937181}"/>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t>Performance Metric </a:t>
            </a:r>
            <a:endParaRPr lang="zh-CN" altLang="en-US" dirty="0"/>
          </a:p>
        </p:txBody>
      </p:sp>
      <p:sp>
        <p:nvSpPr>
          <p:cNvPr id="3" name="内容占位符 2">
            <a:extLst>
              <a:ext uri="{FF2B5EF4-FFF2-40B4-BE49-F238E27FC236}">
                <a16:creationId xmlns:a16="http://schemas.microsoft.com/office/drawing/2014/main" id="{45CC8711-2B8F-4F74-A941-96D780B06359}"/>
              </a:ext>
            </a:extLst>
          </p:cNvPr>
          <p:cNvSpPr txBox="1">
            <a:spLocks/>
          </p:cNvSpPr>
          <p:nvPr/>
        </p:nvSpPr>
        <p:spPr>
          <a:xfrm>
            <a:off x="838200" y="1825625"/>
            <a:ext cx="10515600" cy="4351338"/>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ACC</a:t>
            </a:r>
            <a:r>
              <a:rPr lang="zh-CN" altLang="en-US"/>
              <a:t>：</a:t>
            </a:r>
            <a:r>
              <a:rPr lang="en-US" altLang="zh-CN"/>
              <a:t> accuracy</a:t>
            </a:r>
          </a:p>
          <a:p>
            <a:r>
              <a:rPr lang="en-US" altLang="zh-CN"/>
              <a:t>AUC</a:t>
            </a:r>
            <a:r>
              <a:rPr lang="zh-CN" altLang="en-US"/>
              <a:t>：</a:t>
            </a:r>
            <a:r>
              <a:rPr lang="en-US" altLang="zh-CN"/>
              <a:t> area the under receiver operating</a:t>
            </a:r>
          </a:p>
          <a:p>
            <a:pPr marL="0" indent="0">
              <a:buFont typeface="Arial" panose="020B0604020202020204" pitchFamily="34" charset="0"/>
              <a:buNone/>
            </a:pPr>
            <a:r>
              <a:rPr lang="en-US" altLang="zh-CN"/>
              <a:t>              characteristic curve</a:t>
            </a:r>
          </a:p>
          <a:p>
            <a:r>
              <a:rPr lang="en-US" altLang="zh-CN"/>
              <a:t>SEN</a:t>
            </a:r>
            <a:r>
              <a:rPr lang="zh-CN" altLang="en-US"/>
              <a:t>：</a:t>
            </a:r>
            <a:r>
              <a:rPr lang="en-US" altLang="zh-CN"/>
              <a:t>sensitivity</a:t>
            </a:r>
          </a:p>
          <a:p>
            <a:r>
              <a:rPr lang="en-US" altLang="zh-CN"/>
              <a:t>SPE</a:t>
            </a:r>
            <a:r>
              <a:rPr lang="zh-CN" altLang="en-US"/>
              <a:t>：</a:t>
            </a:r>
            <a:r>
              <a:rPr lang="en-US" altLang="zh-CN"/>
              <a:t>specificity</a:t>
            </a:r>
          </a:p>
          <a:p>
            <a:r>
              <a:rPr lang="en-US" altLang="zh-CN"/>
              <a:t>PPV</a:t>
            </a:r>
            <a:r>
              <a:rPr lang="zh-CN" altLang="en-US"/>
              <a:t>：</a:t>
            </a:r>
            <a:r>
              <a:rPr lang="en-US" altLang="zh-CN"/>
              <a:t>positive predictive value</a:t>
            </a:r>
          </a:p>
          <a:p>
            <a:r>
              <a:rPr lang="en-US" altLang="zh-CN"/>
              <a:t>NPV</a:t>
            </a:r>
            <a:r>
              <a:rPr lang="zh-CN" altLang="en-US"/>
              <a:t>：</a:t>
            </a:r>
            <a:r>
              <a:rPr lang="en-US" altLang="zh-CN"/>
              <a:t>negative predictive value</a:t>
            </a:r>
          </a:p>
          <a:p>
            <a:r>
              <a:rPr lang="en-US" altLang="zh-CN"/>
              <a:t>MCC </a:t>
            </a:r>
            <a:r>
              <a:rPr lang="zh-CN" altLang="en-US"/>
              <a:t>：</a:t>
            </a:r>
            <a:r>
              <a:rPr lang="en-US" altLang="zh-CN"/>
              <a:t>negative predictive value</a:t>
            </a:r>
          </a:p>
          <a:p>
            <a:r>
              <a:rPr lang="en-US" altLang="zh-CN"/>
              <a:t>In the experiments, TP is the number of true positives (malignant breast tumor), FN is the number of false negatives (benign breast tumor), TN is the number of true negatives, and FP is the number of false positives</a:t>
            </a:r>
            <a:endParaRPr lang="zh-CN" altLang="en-US" dirty="0"/>
          </a:p>
        </p:txBody>
      </p:sp>
      <p:pic>
        <p:nvPicPr>
          <p:cNvPr id="4" name="图片 3">
            <a:extLst>
              <a:ext uri="{FF2B5EF4-FFF2-40B4-BE49-F238E27FC236}">
                <a16:creationId xmlns:a16="http://schemas.microsoft.com/office/drawing/2014/main" id="{158AA09E-F10E-4277-8CCC-6A3764F64735}"/>
              </a:ext>
            </a:extLst>
          </p:cNvPr>
          <p:cNvPicPr>
            <a:picLocks noChangeAspect="1"/>
          </p:cNvPicPr>
          <p:nvPr/>
        </p:nvPicPr>
        <p:blipFill>
          <a:blip r:embed="rId2"/>
          <a:stretch>
            <a:fillRect/>
          </a:stretch>
        </p:blipFill>
        <p:spPr>
          <a:xfrm>
            <a:off x="6989532" y="1513956"/>
            <a:ext cx="2657475" cy="1181100"/>
          </a:xfrm>
          <a:prstGeom prst="rect">
            <a:avLst/>
          </a:prstGeom>
        </p:spPr>
      </p:pic>
      <p:pic>
        <p:nvPicPr>
          <p:cNvPr id="5" name="图片 4">
            <a:extLst>
              <a:ext uri="{FF2B5EF4-FFF2-40B4-BE49-F238E27FC236}">
                <a16:creationId xmlns:a16="http://schemas.microsoft.com/office/drawing/2014/main" id="{CAFEDDF9-3B6F-413A-BBA0-3B11B406E019}"/>
              </a:ext>
            </a:extLst>
          </p:cNvPr>
          <p:cNvPicPr>
            <a:picLocks noChangeAspect="1"/>
          </p:cNvPicPr>
          <p:nvPr/>
        </p:nvPicPr>
        <p:blipFill>
          <a:blip r:embed="rId3"/>
          <a:stretch>
            <a:fillRect/>
          </a:stretch>
        </p:blipFill>
        <p:spPr>
          <a:xfrm>
            <a:off x="6989532" y="2549684"/>
            <a:ext cx="4378336" cy="1758632"/>
          </a:xfrm>
          <a:prstGeom prst="rect">
            <a:avLst/>
          </a:prstGeom>
        </p:spPr>
      </p:pic>
    </p:spTree>
    <p:extLst>
      <p:ext uri="{BB962C8B-B14F-4D97-AF65-F5344CB8AC3E}">
        <p14:creationId xmlns:p14="http://schemas.microsoft.com/office/powerpoint/2010/main" val="334796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7A435-9B62-4C01-8F90-7A6C865CBCF1}"/>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t>Result</a:t>
            </a:r>
            <a:br>
              <a:rPr lang="en-US" altLang="zh-CN"/>
            </a:br>
            <a:endParaRPr lang="zh-CN" altLang="en-US" dirty="0"/>
          </a:p>
        </p:txBody>
      </p:sp>
      <p:pic>
        <p:nvPicPr>
          <p:cNvPr id="3" name="内容占位符 3">
            <a:extLst>
              <a:ext uri="{FF2B5EF4-FFF2-40B4-BE49-F238E27FC236}">
                <a16:creationId xmlns:a16="http://schemas.microsoft.com/office/drawing/2014/main" id="{3250E981-550C-4CDA-B77A-27B820AA880D}"/>
              </a:ext>
            </a:extLst>
          </p:cNvPr>
          <p:cNvPicPr>
            <a:picLocks noChangeAspect="1"/>
          </p:cNvPicPr>
          <p:nvPr/>
        </p:nvPicPr>
        <p:blipFill>
          <a:blip r:embed="rId3"/>
          <a:stretch>
            <a:fillRect/>
          </a:stretch>
        </p:blipFill>
        <p:spPr>
          <a:xfrm>
            <a:off x="256914" y="870185"/>
            <a:ext cx="4235202" cy="2417733"/>
          </a:xfrm>
          <a:prstGeom prst="rect">
            <a:avLst/>
          </a:prstGeom>
        </p:spPr>
      </p:pic>
      <p:pic>
        <p:nvPicPr>
          <p:cNvPr id="5" name="图片 4">
            <a:extLst>
              <a:ext uri="{FF2B5EF4-FFF2-40B4-BE49-F238E27FC236}">
                <a16:creationId xmlns:a16="http://schemas.microsoft.com/office/drawing/2014/main" id="{4668C3BB-3CC4-4E88-AD71-EF22DF252222}"/>
              </a:ext>
            </a:extLst>
          </p:cNvPr>
          <p:cNvPicPr>
            <a:picLocks noChangeAspect="1"/>
          </p:cNvPicPr>
          <p:nvPr/>
        </p:nvPicPr>
        <p:blipFill>
          <a:blip r:embed="rId4"/>
          <a:stretch>
            <a:fillRect/>
          </a:stretch>
        </p:blipFill>
        <p:spPr>
          <a:xfrm>
            <a:off x="4492116" y="1060273"/>
            <a:ext cx="4152555" cy="2260478"/>
          </a:xfrm>
          <a:prstGeom prst="rect">
            <a:avLst/>
          </a:prstGeom>
        </p:spPr>
      </p:pic>
      <p:pic>
        <p:nvPicPr>
          <p:cNvPr id="6" name="图片 5">
            <a:extLst>
              <a:ext uri="{FF2B5EF4-FFF2-40B4-BE49-F238E27FC236}">
                <a16:creationId xmlns:a16="http://schemas.microsoft.com/office/drawing/2014/main" id="{2E6B652A-B3F2-4EA6-B68A-65CEEF216E48}"/>
              </a:ext>
            </a:extLst>
          </p:cNvPr>
          <p:cNvPicPr>
            <a:picLocks noChangeAspect="1"/>
          </p:cNvPicPr>
          <p:nvPr/>
        </p:nvPicPr>
        <p:blipFill>
          <a:blip r:embed="rId5"/>
          <a:stretch>
            <a:fillRect/>
          </a:stretch>
        </p:blipFill>
        <p:spPr>
          <a:xfrm>
            <a:off x="8424831" y="1126912"/>
            <a:ext cx="3825114" cy="2161006"/>
          </a:xfrm>
          <a:prstGeom prst="rect">
            <a:avLst/>
          </a:prstGeom>
        </p:spPr>
      </p:pic>
      <p:pic>
        <p:nvPicPr>
          <p:cNvPr id="7" name="图片 6">
            <a:extLst>
              <a:ext uri="{FF2B5EF4-FFF2-40B4-BE49-F238E27FC236}">
                <a16:creationId xmlns:a16="http://schemas.microsoft.com/office/drawing/2014/main" id="{BB70E5B5-A203-40C2-9E0E-F5DB503FF6B0}"/>
              </a:ext>
            </a:extLst>
          </p:cNvPr>
          <p:cNvPicPr>
            <a:picLocks noChangeAspect="1"/>
          </p:cNvPicPr>
          <p:nvPr/>
        </p:nvPicPr>
        <p:blipFill>
          <a:blip r:embed="rId6"/>
          <a:stretch>
            <a:fillRect/>
          </a:stretch>
        </p:blipFill>
        <p:spPr>
          <a:xfrm>
            <a:off x="192704" y="4165610"/>
            <a:ext cx="3825113" cy="2158897"/>
          </a:xfrm>
          <a:prstGeom prst="rect">
            <a:avLst/>
          </a:prstGeom>
        </p:spPr>
      </p:pic>
      <p:pic>
        <p:nvPicPr>
          <p:cNvPr id="8" name="图片 7">
            <a:extLst>
              <a:ext uri="{FF2B5EF4-FFF2-40B4-BE49-F238E27FC236}">
                <a16:creationId xmlns:a16="http://schemas.microsoft.com/office/drawing/2014/main" id="{42F3F7CB-508C-41FF-BB34-E27167D0BE08}"/>
              </a:ext>
            </a:extLst>
          </p:cNvPr>
          <p:cNvPicPr>
            <a:picLocks noChangeAspect="1"/>
          </p:cNvPicPr>
          <p:nvPr/>
        </p:nvPicPr>
        <p:blipFill>
          <a:blip r:embed="rId7"/>
          <a:stretch>
            <a:fillRect/>
          </a:stretch>
        </p:blipFill>
        <p:spPr>
          <a:xfrm>
            <a:off x="4290580" y="4090339"/>
            <a:ext cx="3825114" cy="2234168"/>
          </a:xfrm>
          <a:prstGeom prst="rect">
            <a:avLst/>
          </a:prstGeom>
        </p:spPr>
      </p:pic>
      <p:pic>
        <p:nvPicPr>
          <p:cNvPr id="9" name="图片 8">
            <a:extLst>
              <a:ext uri="{FF2B5EF4-FFF2-40B4-BE49-F238E27FC236}">
                <a16:creationId xmlns:a16="http://schemas.microsoft.com/office/drawing/2014/main" id="{8E4DF005-E8C4-4D34-A2D7-C9C8C8DCDA85}"/>
              </a:ext>
            </a:extLst>
          </p:cNvPr>
          <p:cNvPicPr>
            <a:picLocks noChangeAspect="1"/>
          </p:cNvPicPr>
          <p:nvPr/>
        </p:nvPicPr>
        <p:blipFill>
          <a:blip r:embed="rId8"/>
          <a:stretch>
            <a:fillRect/>
          </a:stretch>
        </p:blipFill>
        <p:spPr>
          <a:xfrm>
            <a:off x="8115694" y="4127974"/>
            <a:ext cx="3866021" cy="2234168"/>
          </a:xfrm>
          <a:prstGeom prst="rect">
            <a:avLst/>
          </a:prstGeom>
        </p:spPr>
      </p:pic>
      <p:sp>
        <p:nvSpPr>
          <p:cNvPr id="11" name="文本框 10">
            <a:extLst>
              <a:ext uri="{FF2B5EF4-FFF2-40B4-BE49-F238E27FC236}">
                <a16:creationId xmlns:a16="http://schemas.microsoft.com/office/drawing/2014/main" id="{E8FE80D7-2DF4-4CBD-865D-4B0B20EE2E4D}"/>
              </a:ext>
            </a:extLst>
          </p:cNvPr>
          <p:cNvSpPr txBox="1"/>
          <p:nvPr/>
        </p:nvSpPr>
        <p:spPr>
          <a:xfrm>
            <a:off x="1328704" y="3287918"/>
            <a:ext cx="1045811" cy="369332"/>
          </a:xfrm>
          <a:prstGeom prst="rect">
            <a:avLst/>
          </a:prstGeom>
          <a:noFill/>
        </p:spPr>
        <p:txBody>
          <a:bodyPr wrap="square" rtlCol="0">
            <a:spAutoFit/>
          </a:bodyPr>
          <a:lstStyle/>
          <a:p>
            <a:r>
              <a:rPr lang="en-US" altLang="zh-CN" dirty="0"/>
              <a:t>dataset1</a:t>
            </a:r>
            <a:endParaRPr lang="zh-CN" altLang="en-US" dirty="0"/>
          </a:p>
        </p:txBody>
      </p:sp>
      <p:sp>
        <p:nvSpPr>
          <p:cNvPr id="12" name="文本框 11">
            <a:extLst>
              <a:ext uri="{FF2B5EF4-FFF2-40B4-BE49-F238E27FC236}">
                <a16:creationId xmlns:a16="http://schemas.microsoft.com/office/drawing/2014/main" id="{C7B4337D-F483-43DF-A8D2-7A2120B2114B}"/>
              </a:ext>
            </a:extLst>
          </p:cNvPr>
          <p:cNvSpPr txBox="1"/>
          <p:nvPr/>
        </p:nvSpPr>
        <p:spPr>
          <a:xfrm>
            <a:off x="5845037" y="3287918"/>
            <a:ext cx="1045811" cy="369332"/>
          </a:xfrm>
          <a:prstGeom prst="rect">
            <a:avLst/>
          </a:prstGeom>
          <a:noFill/>
        </p:spPr>
        <p:txBody>
          <a:bodyPr wrap="square" rtlCol="0">
            <a:spAutoFit/>
          </a:bodyPr>
          <a:lstStyle/>
          <a:p>
            <a:r>
              <a:rPr lang="en-US" altLang="zh-CN" dirty="0"/>
              <a:t>dataset2</a:t>
            </a:r>
            <a:endParaRPr lang="zh-CN" altLang="en-US" dirty="0"/>
          </a:p>
        </p:txBody>
      </p:sp>
      <p:sp>
        <p:nvSpPr>
          <p:cNvPr id="13" name="文本框 12">
            <a:extLst>
              <a:ext uri="{FF2B5EF4-FFF2-40B4-BE49-F238E27FC236}">
                <a16:creationId xmlns:a16="http://schemas.microsoft.com/office/drawing/2014/main" id="{0EB04BD9-0A56-4689-86A3-77DE3DB7DFA6}"/>
              </a:ext>
            </a:extLst>
          </p:cNvPr>
          <p:cNvSpPr txBox="1"/>
          <p:nvPr/>
        </p:nvSpPr>
        <p:spPr>
          <a:xfrm>
            <a:off x="8388457" y="3287918"/>
            <a:ext cx="3659952" cy="646331"/>
          </a:xfrm>
          <a:prstGeom prst="rect">
            <a:avLst/>
          </a:prstGeom>
          <a:noFill/>
        </p:spPr>
        <p:txBody>
          <a:bodyPr wrap="square" rtlCol="0">
            <a:spAutoFit/>
          </a:bodyPr>
          <a:lstStyle/>
          <a:p>
            <a:r>
              <a:rPr lang="en-US" altLang="zh-CN" dirty="0"/>
              <a:t>dataset1 train(80%)</a:t>
            </a:r>
            <a:r>
              <a:rPr lang="zh-CN" altLang="en-US" dirty="0"/>
              <a:t>上训练和在</a:t>
            </a:r>
            <a:r>
              <a:rPr lang="en-US" altLang="zh-CN" dirty="0"/>
              <a:t>dateset2 test(50%)</a:t>
            </a:r>
            <a:endParaRPr lang="zh-CN" altLang="en-US" dirty="0"/>
          </a:p>
        </p:txBody>
      </p:sp>
      <p:sp>
        <p:nvSpPr>
          <p:cNvPr id="14" name="文本框 13">
            <a:extLst>
              <a:ext uri="{FF2B5EF4-FFF2-40B4-BE49-F238E27FC236}">
                <a16:creationId xmlns:a16="http://schemas.microsoft.com/office/drawing/2014/main" id="{6C3B864B-DAA1-49ED-A78F-F5C725D6D73C}"/>
              </a:ext>
            </a:extLst>
          </p:cNvPr>
          <p:cNvSpPr txBox="1"/>
          <p:nvPr/>
        </p:nvSpPr>
        <p:spPr>
          <a:xfrm>
            <a:off x="275284" y="6225496"/>
            <a:ext cx="3659952" cy="646331"/>
          </a:xfrm>
          <a:prstGeom prst="rect">
            <a:avLst/>
          </a:prstGeom>
          <a:noFill/>
        </p:spPr>
        <p:txBody>
          <a:bodyPr wrap="square" rtlCol="0">
            <a:spAutoFit/>
          </a:bodyPr>
          <a:lstStyle/>
          <a:p>
            <a:r>
              <a:rPr lang="en-US" altLang="zh-CN" dirty="0"/>
              <a:t>dataset2 train(80%)</a:t>
            </a:r>
            <a:r>
              <a:rPr lang="zh-CN" altLang="en-US" dirty="0"/>
              <a:t>上训练和在</a:t>
            </a:r>
            <a:r>
              <a:rPr lang="en-US" altLang="zh-CN" dirty="0"/>
              <a:t>dateset1 test(50%)</a:t>
            </a:r>
            <a:endParaRPr lang="zh-CN" altLang="en-US" dirty="0"/>
          </a:p>
        </p:txBody>
      </p:sp>
      <p:sp>
        <p:nvSpPr>
          <p:cNvPr id="15" name="矩形 14">
            <a:extLst>
              <a:ext uri="{FF2B5EF4-FFF2-40B4-BE49-F238E27FC236}">
                <a16:creationId xmlns:a16="http://schemas.microsoft.com/office/drawing/2014/main" id="{A5BC4D31-65FE-4C2F-8F02-FDC79195C2E3}"/>
              </a:ext>
            </a:extLst>
          </p:cNvPr>
          <p:cNvSpPr/>
          <p:nvPr/>
        </p:nvSpPr>
        <p:spPr>
          <a:xfrm>
            <a:off x="4378534" y="6195066"/>
            <a:ext cx="3276144" cy="646331"/>
          </a:xfrm>
          <a:prstGeom prst="rect">
            <a:avLst/>
          </a:prstGeom>
        </p:spPr>
        <p:txBody>
          <a:bodyPr wrap="square">
            <a:spAutoFit/>
          </a:bodyPr>
          <a:lstStyle/>
          <a:p>
            <a:r>
              <a:rPr lang="zh-CN" altLang="en-US" dirty="0">
                <a:solidFill>
                  <a:srgbClr val="2E3033"/>
                </a:solidFill>
                <a:latin typeface="Arial" panose="020B0604020202020204" pitchFamily="34" charset="0"/>
              </a:rPr>
              <a:t>组合 </a:t>
            </a:r>
            <a:r>
              <a:rPr lang="en-US" altLang="zh-CN" dirty="0">
                <a:solidFill>
                  <a:srgbClr val="2E3033"/>
                </a:solidFill>
                <a:latin typeface="Arial" panose="020B0604020202020204" pitchFamily="34" charset="0"/>
              </a:rPr>
              <a:t>dateset1 </a:t>
            </a:r>
            <a:r>
              <a:rPr lang="en-US" altLang="zh-CN" b="0" i="0" dirty="0">
                <a:solidFill>
                  <a:srgbClr val="2E3033"/>
                </a:solidFill>
                <a:effectLst/>
                <a:latin typeface="Arial" panose="020B0604020202020204" pitchFamily="34" charset="0"/>
              </a:rPr>
              <a:t>(50%)</a:t>
            </a:r>
            <a:r>
              <a:rPr lang="zh-CN" altLang="en-US" b="0" i="0" dirty="0">
                <a:solidFill>
                  <a:srgbClr val="2E3033"/>
                </a:solidFill>
                <a:effectLst/>
                <a:latin typeface="Arial" panose="020B0604020202020204" pitchFamily="34" charset="0"/>
              </a:rPr>
              <a:t>和</a:t>
            </a:r>
            <a:r>
              <a:rPr lang="en-US" altLang="zh-CN" b="0" i="0" dirty="0" err="1">
                <a:solidFill>
                  <a:srgbClr val="2E3033"/>
                </a:solidFill>
                <a:effectLst/>
                <a:latin typeface="Arial" panose="020B0604020202020204" pitchFamily="34" charset="0"/>
              </a:rPr>
              <a:t>dateset</a:t>
            </a:r>
            <a:r>
              <a:rPr lang="en-US" altLang="zh-CN" b="0" i="0" dirty="0">
                <a:solidFill>
                  <a:srgbClr val="2E3033"/>
                </a:solidFill>
                <a:effectLst/>
                <a:latin typeface="Arial" panose="020B0604020202020204" pitchFamily="34" charset="0"/>
              </a:rPr>
              <a:t> 2 (80%) test on dateset1</a:t>
            </a:r>
            <a:endParaRPr lang="zh-CN" altLang="en-US" dirty="0"/>
          </a:p>
        </p:txBody>
      </p:sp>
      <p:sp>
        <p:nvSpPr>
          <p:cNvPr id="16" name="矩形 15">
            <a:extLst>
              <a:ext uri="{FF2B5EF4-FFF2-40B4-BE49-F238E27FC236}">
                <a16:creationId xmlns:a16="http://schemas.microsoft.com/office/drawing/2014/main" id="{2BA37C06-4E8D-430D-ADC1-39CE4405B7D4}"/>
              </a:ext>
            </a:extLst>
          </p:cNvPr>
          <p:cNvSpPr/>
          <p:nvPr/>
        </p:nvSpPr>
        <p:spPr>
          <a:xfrm>
            <a:off x="8203648" y="6255434"/>
            <a:ext cx="3276144" cy="646331"/>
          </a:xfrm>
          <a:prstGeom prst="rect">
            <a:avLst/>
          </a:prstGeom>
        </p:spPr>
        <p:txBody>
          <a:bodyPr wrap="square">
            <a:spAutoFit/>
          </a:bodyPr>
          <a:lstStyle/>
          <a:p>
            <a:r>
              <a:rPr lang="zh-CN" altLang="en-US" dirty="0">
                <a:solidFill>
                  <a:srgbClr val="2E3033"/>
                </a:solidFill>
                <a:latin typeface="Arial" panose="020B0604020202020204" pitchFamily="34" charset="0"/>
              </a:rPr>
              <a:t>组合 </a:t>
            </a:r>
            <a:r>
              <a:rPr lang="en-US" altLang="zh-CN" dirty="0">
                <a:solidFill>
                  <a:srgbClr val="2E3033"/>
                </a:solidFill>
                <a:latin typeface="Arial" panose="020B0604020202020204" pitchFamily="34" charset="0"/>
              </a:rPr>
              <a:t>dateset1 </a:t>
            </a:r>
            <a:r>
              <a:rPr lang="en-US" altLang="zh-CN" b="0" i="0" dirty="0">
                <a:solidFill>
                  <a:srgbClr val="2E3033"/>
                </a:solidFill>
                <a:effectLst/>
                <a:latin typeface="Arial" panose="020B0604020202020204" pitchFamily="34" charset="0"/>
              </a:rPr>
              <a:t>(50%)</a:t>
            </a:r>
            <a:r>
              <a:rPr lang="zh-CN" altLang="en-US" b="0" i="0" dirty="0">
                <a:solidFill>
                  <a:srgbClr val="2E3033"/>
                </a:solidFill>
                <a:effectLst/>
                <a:latin typeface="Arial" panose="020B0604020202020204" pitchFamily="34" charset="0"/>
              </a:rPr>
              <a:t>和</a:t>
            </a:r>
            <a:r>
              <a:rPr lang="en-US" altLang="zh-CN" b="0" i="0" dirty="0" err="1">
                <a:solidFill>
                  <a:srgbClr val="2E3033"/>
                </a:solidFill>
                <a:effectLst/>
                <a:latin typeface="Arial" panose="020B0604020202020204" pitchFamily="34" charset="0"/>
              </a:rPr>
              <a:t>dateset</a:t>
            </a:r>
            <a:r>
              <a:rPr lang="en-US" altLang="zh-CN" b="0" i="0" dirty="0">
                <a:solidFill>
                  <a:srgbClr val="2E3033"/>
                </a:solidFill>
                <a:effectLst/>
                <a:latin typeface="Arial" panose="020B0604020202020204" pitchFamily="34" charset="0"/>
              </a:rPr>
              <a:t> 2 (80%) test on </a:t>
            </a:r>
            <a:r>
              <a:rPr lang="en-US" altLang="zh-CN" b="0" i="0" dirty="0" err="1">
                <a:solidFill>
                  <a:srgbClr val="2E3033"/>
                </a:solidFill>
                <a:effectLst/>
                <a:latin typeface="Arial" panose="020B0604020202020204" pitchFamily="34" charset="0"/>
              </a:rPr>
              <a:t>dateset</a:t>
            </a:r>
            <a:r>
              <a:rPr lang="en-US" altLang="zh-CN" b="0" i="0" dirty="0">
                <a:solidFill>
                  <a:srgbClr val="2E3033"/>
                </a:solidFill>
                <a:effectLst/>
                <a:latin typeface="Arial" panose="020B0604020202020204" pitchFamily="34" charset="0"/>
              </a:rPr>
              <a:t> 2</a:t>
            </a:r>
            <a:endParaRPr lang="zh-CN" altLang="en-US" dirty="0"/>
          </a:p>
        </p:txBody>
      </p:sp>
    </p:spTree>
    <p:extLst>
      <p:ext uri="{BB962C8B-B14F-4D97-AF65-F5344CB8AC3E}">
        <p14:creationId xmlns:p14="http://schemas.microsoft.com/office/powerpoint/2010/main" val="9952666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DE2F4D7-A34A-4721-84DC-B10556FDD3DD}"/>
              </a:ext>
            </a:extLst>
          </p:cNvPr>
          <p:cNvPicPr>
            <a:picLocks noChangeAspect="1"/>
          </p:cNvPicPr>
          <p:nvPr/>
        </p:nvPicPr>
        <p:blipFill>
          <a:blip r:embed="rId2"/>
          <a:stretch>
            <a:fillRect/>
          </a:stretch>
        </p:blipFill>
        <p:spPr>
          <a:xfrm>
            <a:off x="923925" y="242888"/>
            <a:ext cx="4589852" cy="2827450"/>
          </a:xfrm>
          <a:prstGeom prst="rect">
            <a:avLst/>
          </a:prstGeom>
        </p:spPr>
      </p:pic>
      <p:sp>
        <p:nvSpPr>
          <p:cNvPr id="4" name="矩形 3">
            <a:extLst>
              <a:ext uri="{FF2B5EF4-FFF2-40B4-BE49-F238E27FC236}">
                <a16:creationId xmlns:a16="http://schemas.microsoft.com/office/drawing/2014/main" id="{736346EE-2800-4182-812B-FA926F99F80E}"/>
              </a:ext>
            </a:extLst>
          </p:cNvPr>
          <p:cNvSpPr/>
          <p:nvPr/>
        </p:nvSpPr>
        <p:spPr>
          <a:xfrm>
            <a:off x="699032" y="3539030"/>
            <a:ext cx="6096000" cy="646331"/>
          </a:xfrm>
          <a:prstGeom prst="rect">
            <a:avLst/>
          </a:prstGeom>
        </p:spPr>
        <p:txBody>
          <a:bodyPr>
            <a:spAutoFit/>
          </a:bodyPr>
          <a:lstStyle/>
          <a:p>
            <a:r>
              <a:rPr lang="zh-CN" altLang="en-US" b="0" i="0" dirty="0">
                <a:solidFill>
                  <a:srgbClr val="2E3033"/>
                </a:solidFill>
                <a:effectLst/>
                <a:latin typeface="Arial" panose="020B0604020202020204" pitchFamily="34" charset="0"/>
              </a:rPr>
              <a:t>在</a:t>
            </a:r>
            <a:r>
              <a:rPr lang="en-US" altLang="zh-CN" b="0" i="0" dirty="0">
                <a:solidFill>
                  <a:srgbClr val="2E3033"/>
                </a:solidFill>
                <a:effectLst/>
                <a:latin typeface="Arial" panose="020B0604020202020204" pitchFamily="34" charset="0"/>
              </a:rPr>
              <a:t>dataset 1</a:t>
            </a:r>
            <a:r>
              <a:rPr lang="zh-CN" altLang="en-US" b="0" i="0" dirty="0">
                <a:solidFill>
                  <a:srgbClr val="2E3033"/>
                </a:solidFill>
                <a:effectLst/>
                <a:latin typeface="Arial" panose="020B0604020202020204" pitchFamily="34" charset="0"/>
              </a:rPr>
              <a:t>预训练，</a:t>
            </a:r>
            <a:r>
              <a:rPr lang="en-US" altLang="zh-CN" b="0" i="0" dirty="0">
                <a:solidFill>
                  <a:srgbClr val="2E3033"/>
                </a:solidFill>
                <a:effectLst/>
                <a:latin typeface="Arial" panose="020B0604020202020204" pitchFamily="34" charset="0"/>
              </a:rPr>
              <a:t>dateset2 50%</a:t>
            </a:r>
            <a:r>
              <a:rPr lang="zh-CN" altLang="en-US" b="0" i="0" dirty="0">
                <a:solidFill>
                  <a:srgbClr val="2E3033"/>
                </a:solidFill>
                <a:effectLst/>
                <a:latin typeface="Arial" panose="020B0604020202020204" pitchFamily="34" charset="0"/>
              </a:rPr>
              <a:t>微调，</a:t>
            </a:r>
            <a:r>
              <a:rPr lang="en-US" altLang="zh-CN" b="0" i="0" dirty="0">
                <a:solidFill>
                  <a:srgbClr val="2E3033"/>
                </a:solidFill>
                <a:effectLst/>
                <a:latin typeface="Arial" panose="020B0604020202020204" pitchFamily="34" charset="0"/>
              </a:rPr>
              <a:t>test on </a:t>
            </a:r>
            <a:r>
              <a:rPr lang="en-US" altLang="zh-CN" b="0" i="0" dirty="0" err="1">
                <a:solidFill>
                  <a:srgbClr val="2E3033"/>
                </a:solidFill>
                <a:effectLst/>
                <a:latin typeface="Arial" panose="020B0604020202020204" pitchFamily="34" charset="0"/>
              </a:rPr>
              <a:t>dateset</a:t>
            </a:r>
            <a:r>
              <a:rPr lang="en-US" altLang="zh-CN" b="0" i="0" dirty="0">
                <a:solidFill>
                  <a:srgbClr val="2E3033"/>
                </a:solidFill>
                <a:effectLst/>
                <a:latin typeface="Arial" panose="020B0604020202020204" pitchFamily="34" charset="0"/>
              </a:rPr>
              <a:t> 2 50%</a:t>
            </a:r>
            <a:endParaRPr lang="zh-CN" altLang="en-US" dirty="0"/>
          </a:p>
        </p:txBody>
      </p:sp>
    </p:spTree>
    <p:extLst>
      <p:ext uri="{BB962C8B-B14F-4D97-AF65-F5344CB8AC3E}">
        <p14:creationId xmlns:p14="http://schemas.microsoft.com/office/powerpoint/2010/main" val="814870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98D9A-3CFF-4C44-A9E4-642BC7207408}"/>
              </a:ext>
            </a:extLst>
          </p:cNvPr>
          <p:cNvSpPr>
            <a:spLocks noGrp="1"/>
          </p:cNvSpPr>
          <p:nvPr>
            <p:ph type="title"/>
          </p:nvPr>
        </p:nvSpPr>
        <p:spPr/>
        <p:txBody>
          <a:bodyPr>
            <a:normAutofit/>
          </a:bodyPr>
          <a:lstStyle/>
          <a:p>
            <a:r>
              <a:rPr lang="zh-CN" altLang="en-US" sz="3200" b="1" dirty="0"/>
              <a:t>问题意义</a:t>
            </a:r>
          </a:p>
        </p:txBody>
      </p:sp>
      <p:sp>
        <p:nvSpPr>
          <p:cNvPr id="3" name="内容占位符 2">
            <a:extLst>
              <a:ext uri="{FF2B5EF4-FFF2-40B4-BE49-F238E27FC236}">
                <a16:creationId xmlns:a16="http://schemas.microsoft.com/office/drawing/2014/main" id="{27692A54-17B2-46E2-BEF8-77229EBEA199}"/>
              </a:ext>
            </a:extLst>
          </p:cNvPr>
          <p:cNvSpPr>
            <a:spLocks noGrp="1"/>
          </p:cNvSpPr>
          <p:nvPr>
            <p:ph idx="1"/>
          </p:nvPr>
        </p:nvSpPr>
        <p:spPr>
          <a:xfrm>
            <a:off x="4703410" y="1825625"/>
            <a:ext cx="6650389" cy="4351338"/>
          </a:xfrm>
        </p:spPr>
        <p:txBody>
          <a:bodyPr/>
          <a:lstStyle/>
          <a:p>
            <a:pPr marL="514350" indent="-514350">
              <a:buFont typeface="+mj-lt"/>
              <a:buAutoNum type="arabicPeriod"/>
            </a:pPr>
            <a:r>
              <a:rPr lang="zh-CN" altLang="en-US" sz="2000" dirty="0">
                <a:latin typeface="+mn-ea"/>
              </a:rPr>
              <a:t>乳腺癌是女性最高发肿瘤</a:t>
            </a:r>
            <a:endParaRPr lang="en-US" altLang="zh-CN" sz="2000" dirty="0">
              <a:latin typeface="+mn-ea"/>
            </a:endParaRPr>
          </a:p>
          <a:p>
            <a:pPr marL="514350" indent="-514350">
              <a:buFont typeface="+mj-lt"/>
              <a:buAutoNum type="arabicPeriod"/>
            </a:pPr>
            <a:r>
              <a:rPr lang="zh-CN" altLang="en-US" sz="2000" dirty="0">
                <a:latin typeface="+mn-ea"/>
              </a:rPr>
              <a:t>最有效的诊断方法之一是钼靶，但是在致密的乳腺中，敏感性很低，导致很多不必要的乳腺穿刺</a:t>
            </a:r>
            <a:endParaRPr lang="en-US" altLang="zh-CN" sz="2000" dirty="0">
              <a:latin typeface="+mn-ea"/>
            </a:endParaRPr>
          </a:p>
          <a:p>
            <a:pPr marL="514350" indent="-514350">
              <a:buFont typeface="+mj-lt"/>
              <a:buAutoNum type="arabicPeriod"/>
            </a:pPr>
            <a:r>
              <a:rPr lang="zh-CN" altLang="en-US" sz="2000" dirty="0">
                <a:latin typeface="+mn-ea"/>
              </a:rPr>
              <a:t>有经验的超声医生在区分乳腺的良恶性肿瘤上准确率更高</a:t>
            </a:r>
            <a:endParaRPr lang="en-US" altLang="zh-CN" sz="2000" dirty="0">
              <a:latin typeface="+mn-ea"/>
            </a:endParaRPr>
          </a:p>
          <a:p>
            <a:pPr marL="514350" indent="-514350">
              <a:buFont typeface="+mj-lt"/>
              <a:buAutoNum type="arabicPeriod"/>
            </a:pPr>
            <a:r>
              <a:rPr lang="zh-CN" altLang="en-US" sz="2000" dirty="0">
                <a:latin typeface="+mn-ea"/>
              </a:rPr>
              <a:t>另外超声检查无辐射，更经济，方便</a:t>
            </a:r>
            <a:endParaRPr lang="en-US" altLang="zh-CN" sz="2000" dirty="0">
              <a:latin typeface="+mn-ea"/>
            </a:endParaRPr>
          </a:p>
          <a:p>
            <a:pPr marL="514350" indent="-514350">
              <a:buFont typeface="+mj-lt"/>
              <a:buAutoNum type="arabicPeriod"/>
            </a:pPr>
            <a:r>
              <a:rPr lang="zh-CN" altLang="en-US" sz="2000" dirty="0">
                <a:latin typeface="+mn-ea"/>
              </a:rPr>
              <a:t>因此在乳腺癌的诊断上，乳腺超声检查已经慢慢成为乳腺钼靶的替代选择</a:t>
            </a:r>
            <a:endParaRPr lang="en-US" altLang="zh-CN" sz="2000" dirty="0">
              <a:latin typeface="+mn-ea"/>
            </a:endParaRPr>
          </a:p>
          <a:p>
            <a:endParaRPr lang="zh-CN" altLang="en-US" dirty="0"/>
          </a:p>
        </p:txBody>
      </p:sp>
      <p:pic>
        <p:nvPicPr>
          <p:cNvPr id="4" name="图片 3">
            <a:extLst>
              <a:ext uri="{FF2B5EF4-FFF2-40B4-BE49-F238E27FC236}">
                <a16:creationId xmlns:a16="http://schemas.microsoft.com/office/drawing/2014/main" id="{321F493C-29A1-4FE9-8728-6B391056DDB4}"/>
              </a:ext>
            </a:extLst>
          </p:cNvPr>
          <p:cNvPicPr>
            <a:picLocks noChangeAspect="1"/>
          </p:cNvPicPr>
          <p:nvPr/>
        </p:nvPicPr>
        <p:blipFill>
          <a:blip r:embed="rId2"/>
          <a:stretch>
            <a:fillRect/>
          </a:stretch>
        </p:blipFill>
        <p:spPr>
          <a:xfrm>
            <a:off x="838200" y="1564719"/>
            <a:ext cx="3219229" cy="2943997"/>
          </a:xfrm>
          <a:prstGeom prst="rect">
            <a:avLst/>
          </a:prstGeom>
        </p:spPr>
      </p:pic>
      <p:pic>
        <p:nvPicPr>
          <p:cNvPr id="5" name="图片 4">
            <a:extLst>
              <a:ext uri="{FF2B5EF4-FFF2-40B4-BE49-F238E27FC236}">
                <a16:creationId xmlns:a16="http://schemas.microsoft.com/office/drawing/2014/main" id="{3DACC8AD-F641-4F54-A88B-6B004EA218BB}"/>
              </a:ext>
            </a:extLst>
          </p:cNvPr>
          <p:cNvPicPr>
            <a:picLocks noChangeAspect="1"/>
          </p:cNvPicPr>
          <p:nvPr/>
        </p:nvPicPr>
        <p:blipFill>
          <a:blip r:embed="rId3"/>
          <a:stretch>
            <a:fillRect/>
          </a:stretch>
        </p:blipFill>
        <p:spPr>
          <a:xfrm>
            <a:off x="1109206" y="4441485"/>
            <a:ext cx="1890304" cy="1911866"/>
          </a:xfrm>
          <a:prstGeom prst="rect">
            <a:avLst/>
          </a:prstGeom>
        </p:spPr>
      </p:pic>
    </p:spTree>
    <p:extLst>
      <p:ext uri="{BB962C8B-B14F-4D97-AF65-F5344CB8AC3E}">
        <p14:creationId xmlns:p14="http://schemas.microsoft.com/office/powerpoint/2010/main" val="529423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DA796-D9FD-6246-9656-BDA9F6BA94C5}"/>
              </a:ext>
            </a:extLst>
          </p:cNvPr>
          <p:cNvSpPr>
            <a:spLocks noGrp="1"/>
          </p:cNvSpPr>
          <p:nvPr>
            <p:ph type="title"/>
          </p:nvPr>
        </p:nvSpPr>
        <p:spPr/>
        <p:txBody>
          <a:bodyPr/>
          <a:lstStyle/>
          <a:p>
            <a:r>
              <a:rPr lang="zh-CN" altLang="en-US" dirty="0">
                <a:latin typeface="楷体" panose="02010609060101010101" pitchFamily="49" charset="-122"/>
                <a:ea typeface="楷体" panose="02010609060101010101" pitchFamily="49" charset="-122"/>
              </a:rPr>
              <a:t>数据集</a:t>
            </a:r>
            <a:endParaRPr lang="en-US" dirty="0">
              <a:latin typeface="楷体" panose="02010609060101010101" pitchFamily="49" charset="-122"/>
              <a:ea typeface="楷体" panose="02010609060101010101" pitchFamily="49" charset="-122"/>
            </a:endParaRPr>
          </a:p>
        </p:txBody>
      </p:sp>
      <p:sp>
        <p:nvSpPr>
          <p:cNvPr id="6" name="内容占位符 2"/>
          <p:cNvSpPr txBox="1">
            <a:spLocks/>
          </p:cNvSpPr>
          <p:nvPr/>
        </p:nvSpPr>
        <p:spPr bwMode="auto">
          <a:xfrm>
            <a:off x="2207568" y="1195974"/>
            <a:ext cx="8136904" cy="5473386"/>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chemeClr val="accent1"/>
              </a:buClr>
              <a:buSzPct val="65000"/>
              <a:buFont typeface="Wingdings" panose="05000000000000000000" pitchFamily="2" charset="2"/>
              <a:buChar char="n"/>
              <a:defRPr sz="2400">
                <a:solidFill>
                  <a:srgbClr val="002673"/>
                </a:solidFill>
                <a:latin typeface="+mn-lt"/>
                <a:ea typeface="+mn-ea"/>
                <a:cs typeface="+mn-cs"/>
              </a:defRPr>
            </a:lvl1pPr>
            <a:lvl2pPr marL="669925" indent="-325755" algn="l" rtl="0" eaLnBrk="1" fontAlgn="base" hangingPunct="1">
              <a:spcBef>
                <a:spcPct val="20000"/>
              </a:spcBef>
              <a:spcAft>
                <a:spcPct val="0"/>
              </a:spcAft>
              <a:buClr>
                <a:schemeClr val="accent1"/>
              </a:buClr>
              <a:buSzPct val="65000"/>
              <a:buFont typeface="Wingdings" panose="05000000000000000000" pitchFamily="2" charset="2"/>
              <a:buChar char="q"/>
              <a:defRPr sz="2400">
                <a:solidFill>
                  <a:srgbClr val="002673"/>
                </a:solidFill>
                <a:latin typeface="+mn-lt"/>
                <a:ea typeface="+mn-ea"/>
                <a:cs typeface="+mn-cs"/>
              </a:defRPr>
            </a:lvl2pPr>
            <a:lvl3pPr marL="1022350" indent="-351155" algn="l" rtl="0" eaLnBrk="1" fontAlgn="base" hangingPunct="1">
              <a:spcBef>
                <a:spcPct val="20000"/>
              </a:spcBef>
              <a:spcAft>
                <a:spcPct val="0"/>
              </a:spcAft>
              <a:buClr>
                <a:schemeClr val="accent1"/>
              </a:buClr>
              <a:buSzPct val="65000"/>
              <a:buFont typeface="Wingdings" panose="05000000000000000000" pitchFamily="2" charset="2"/>
              <a:buChar char="n"/>
              <a:defRPr sz="2400">
                <a:solidFill>
                  <a:srgbClr val="002673"/>
                </a:solidFill>
                <a:latin typeface="+mn-lt"/>
                <a:ea typeface="+mn-ea"/>
                <a:cs typeface="+mn-cs"/>
              </a:defRPr>
            </a:lvl3pPr>
            <a:lvl4pPr marL="1339850" indent="-316230" algn="l" rtl="0" eaLnBrk="1" fontAlgn="base" hangingPunct="1">
              <a:spcBef>
                <a:spcPct val="20000"/>
              </a:spcBef>
              <a:spcAft>
                <a:spcPct val="0"/>
              </a:spcAft>
              <a:buClr>
                <a:schemeClr val="accent1"/>
              </a:buClr>
              <a:buSzPct val="65000"/>
              <a:buFont typeface="Wingdings" panose="05000000000000000000" pitchFamily="2" charset="2"/>
              <a:buChar char="q"/>
              <a:defRPr sz="2400">
                <a:solidFill>
                  <a:srgbClr val="002673"/>
                </a:solidFill>
                <a:latin typeface="+mn-lt"/>
                <a:ea typeface="+mn-ea"/>
                <a:cs typeface="+mn-cs"/>
              </a:defRPr>
            </a:lvl4pPr>
            <a:lvl5pPr marL="1681480" indent="-339725" algn="l" rtl="0" eaLnBrk="1" fontAlgn="base" hangingPunct="1">
              <a:spcBef>
                <a:spcPct val="20000"/>
              </a:spcBef>
              <a:spcAft>
                <a:spcPct val="0"/>
              </a:spcAft>
              <a:buClr>
                <a:schemeClr val="accent1"/>
              </a:buClr>
              <a:buSzPct val="65000"/>
              <a:buFont typeface="Wingdings" panose="05000000000000000000" pitchFamily="2" charset="2"/>
              <a:buChar char="§"/>
              <a:defRPr sz="2400">
                <a:solidFill>
                  <a:srgbClr val="002673"/>
                </a:solidFill>
                <a:latin typeface="+mn-lt"/>
                <a:ea typeface="+mn-ea"/>
                <a:cs typeface="+mn-cs"/>
              </a:defRPr>
            </a:lvl5pPr>
            <a:lvl6pPr marL="2138680" indent="-339725" algn="l" rtl="0" eaLnBrk="1" fontAlgn="base" hangingPunct="1">
              <a:spcBef>
                <a:spcPct val="20000"/>
              </a:spcBef>
              <a:spcAft>
                <a:spcPct val="0"/>
              </a:spcAft>
              <a:buClr>
                <a:schemeClr val="accent1"/>
              </a:buClr>
              <a:buSzPct val="65000"/>
              <a:buFont typeface="Wingdings" panose="05000000000000000000" pitchFamily="2" charset="2"/>
              <a:buChar char="§"/>
              <a:defRPr sz="2400">
                <a:solidFill>
                  <a:srgbClr val="002673"/>
                </a:solidFill>
                <a:latin typeface="+mn-lt"/>
                <a:ea typeface="+mn-ea"/>
                <a:cs typeface="+mn-cs"/>
              </a:defRPr>
            </a:lvl6pPr>
            <a:lvl7pPr marL="2595880" indent="-339725" algn="l" rtl="0" eaLnBrk="1" fontAlgn="base" hangingPunct="1">
              <a:spcBef>
                <a:spcPct val="20000"/>
              </a:spcBef>
              <a:spcAft>
                <a:spcPct val="0"/>
              </a:spcAft>
              <a:buClr>
                <a:schemeClr val="accent1"/>
              </a:buClr>
              <a:buSzPct val="65000"/>
              <a:buFont typeface="Wingdings" panose="05000000000000000000" pitchFamily="2" charset="2"/>
              <a:buChar char="§"/>
              <a:defRPr sz="2400">
                <a:solidFill>
                  <a:srgbClr val="002673"/>
                </a:solidFill>
                <a:latin typeface="+mn-lt"/>
                <a:ea typeface="+mn-ea"/>
                <a:cs typeface="+mn-cs"/>
              </a:defRPr>
            </a:lvl7pPr>
            <a:lvl8pPr marL="3053080" indent="-339725" algn="l" rtl="0" eaLnBrk="1" fontAlgn="base" hangingPunct="1">
              <a:spcBef>
                <a:spcPct val="20000"/>
              </a:spcBef>
              <a:spcAft>
                <a:spcPct val="0"/>
              </a:spcAft>
              <a:buClr>
                <a:schemeClr val="accent1"/>
              </a:buClr>
              <a:buSzPct val="65000"/>
              <a:buFont typeface="Wingdings" panose="05000000000000000000" pitchFamily="2" charset="2"/>
              <a:buChar char="§"/>
              <a:defRPr sz="2400">
                <a:solidFill>
                  <a:srgbClr val="002673"/>
                </a:solidFill>
                <a:latin typeface="+mn-lt"/>
                <a:ea typeface="+mn-ea"/>
                <a:cs typeface="+mn-cs"/>
              </a:defRPr>
            </a:lvl8pPr>
            <a:lvl9pPr marL="3510280" indent="-339725" algn="l" rtl="0" eaLnBrk="1" fontAlgn="base" hangingPunct="1">
              <a:spcBef>
                <a:spcPct val="20000"/>
              </a:spcBef>
              <a:spcAft>
                <a:spcPct val="0"/>
              </a:spcAft>
              <a:buClr>
                <a:schemeClr val="accent1"/>
              </a:buClr>
              <a:buSzPct val="65000"/>
              <a:buFont typeface="Wingdings" panose="05000000000000000000" pitchFamily="2" charset="2"/>
              <a:buChar char="§"/>
              <a:defRPr sz="2400">
                <a:solidFill>
                  <a:srgbClr val="002673"/>
                </a:solidFill>
                <a:latin typeface="+mn-lt"/>
                <a:ea typeface="+mn-ea"/>
                <a:cs typeface="+mn-cs"/>
              </a:defRPr>
            </a:lvl9pPr>
          </a:lstStyle>
          <a:p>
            <a:pPr lvl="1">
              <a:buFontTx/>
              <a:buNone/>
            </a:pPr>
            <a:r>
              <a:rPr lang="en-US" altLang="zh-CN" kern="0" dirty="0">
                <a:ea typeface="宋体" panose="02010600030101010101" pitchFamily="2" charset="-122"/>
              </a:rPr>
              <a:t>This Paper</a:t>
            </a:r>
            <a:r>
              <a:rPr lang="zh-CN" altLang="en-US" kern="0" dirty="0">
                <a:ea typeface="宋体" panose="02010600030101010101" pitchFamily="2" charset="-122"/>
              </a:rPr>
              <a:t>：</a:t>
            </a:r>
            <a:endParaRPr lang="en-US" altLang="zh-CN" kern="0" dirty="0">
              <a:ea typeface="宋体" panose="02010600030101010101" pitchFamily="2" charset="-122"/>
            </a:endParaRPr>
          </a:p>
          <a:p>
            <a:pPr lvl="1"/>
            <a:r>
              <a:rPr lang="zh-CN" altLang="en-US" sz="2000" kern="0" dirty="0">
                <a:ea typeface="宋体" panose="02010600030101010101" pitchFamily="2" charset="-122"/>
              </a:rPr>
              <a:t>良性（</a:t>
            </a:r>
            <a:r>
              <a:rPr lang="en-US" altLang="zh-CN" sz="2000" kern="0" dirty="0">
                <a:ea typeface="宋体" panose="02010600030101010101" pitchFamily="2" charset="-122"/>
              </a:rPr>
              <a:t>benign</a:t>
            </a:r>
            <a:r>
              <a:rPr lang="zh-CN" altLang="en-US" sz="2000" kern="0" dirty="0">
                <a:ea typeface="宋体" panose="02010600030101010101" pitchFamily="2" charset="-122"/>
              </a:rPr>
              <a:t>）：</a:t>
            </a:r>
            <a:r>
              <a:rPr lang="en-US" altLang="zh-CN" sz="2000" dirty="0"/>
              <a:t> 491</a:t>
            </a:r>
            <a:r>
              <a:rPr lang="en-US" altLang="zh-CN" sz="2000" kern="0" dirty="0">
                <a:ea typeface="宋体" panose="02010600030101010101" pitchFamily="2" charset="-122"/>
              </a:rPr>
              <a:t> </a:t>
            </a:r>
            <a:r>
              <a:rPr lang="zh-CN" altLang="en-US" sz="2000" kern="0" dirty="0">
                <a:ea typeface="宋体" panose="02010600030101010101" pitchFamily="2" charset="-122"/>
              </a:rPr>
              <a:t>恶性</a:t>
            </a:r>
            <a:r>
              <a:rPr lang="en-US" altLang="zh-CN" sz="2000" kern="0" dirty="0">
                <a:ea typeface="宋体" panose="02010600030101010101" pitchFamily="2" charset="-122"/>
              </a:rPr>
              <a:t>(malignant)</a:t>
            </a:r>
            <a:r>
              <a:rPr lang="zh-CN" altLang="en-US" sz="2000" kern="0" dirty="0">
                <a:ea typeface="宋体" panose="02010600030101010101" pitchFamily="2" charset="-122"/>
              </a:rPr>
              <a:t>：</a:t>
            </a:r>
            <a:r>
              <a:rPr lang="en-US" altLang="zh-CN" sz="2000" dirty="0"/>
              <a:t> 426</a:t>
            </a:r>
            <a:r>
              <a:rPr lang="en-US" altLang="zh-CN" sz="2000" kern="0" dirty="0">
                <a:ea typeface="宋体" panose="02010600030101010101" pitchFamily="2" charset="-122"/>
              </a:rPr>
              <a:t> </a:t>
            </a:r>
            <a:r>
              <a:rPr lang="zh-CN" altLang="en-US" sz="2000" kern="0" dirty="0">
                <a:ea typeface="宋体" panose="02010600030101010101" pitchFamily="2" charset="-122"/>
              </a:rPr>
              <a:t>正常</a:t>
            </a:r>
            <a:r>
              <a:rPr lang="en-US" altLang="zh-CN" sz="2000" kern="0" dirty="0">
                <a:ea typeface="宋体" panose="02010600030101010101" pitchFamily="2" charset="-122"/>
              </a:rPr>
              <a:t>(normal)</a:t>
            </a:r>
            <a:r>
              <a:rPr lang="zh-CN" altLang="en-US" sz="2000" kern="0" dirty="0">
                <a:ea typeface="宋体" panose="02010600030101010101" pitchFamily="2" charset="-122"/>
              </a:rPr>
              <a:t>：</a:t>
            </a:r>
            <a:r>
              <a:rPr lang="en-US" altLang="zh-CN" sz="2000" dirty="0"/>
              <a:t> 1016</a:t>
            </a:r>
            <a:endParaRPr lang="en-US" altLang="zh-CN" sz="2000" kern="0" dirty="0">
              <a:ea typeface="宋体" panose="02010600030101010101" pitchFamily="2" charset="-122"/>
            </a:endParaRPr>
          </a:p>
          <a:p>
            <a:pPr lvl="1">
              <a:buNone/>
            </a:pPr>
            <a:r>
              <a:rPr lang="en-US" altLang="zh-CN" kern="0" dirty="0">
                <a:ea typeface="宋体" panose="02010600030101010101" pitchFamily="2" charset="-122"/>
              </a:rPr>
              <a:t>Other Papers:</a:t>
            </a:r>
          </a:p>
          <a:p>
            <a:pPr lvl="1">
              <a:buNone/>
            </a:pPr>
            <a:endParaRPr lang="en-US" altLang="zh-CN" kern="0" dirty="0">
              <a:ea typeface="宋体" panose="02010600030101010101" pitchFamily="2" charset="-122"/>
            </a:endParaRPr>
          </a:p>
          <a:p>
            <a:pPr lvl="1"/>
            <a:r>
              <a:rPr lang="en-US" altLang="zh-CN" sz="2000" kern="0" dirty="0">
                <a:ea typeface="宋体" panose="02010600030101010101" pitchFamily="2" charset="-122"/>
              </a:rPr>
              <a:t>Database A contains 250 breast cancer images, 100 benign and 150 malignant. </a:t>
            </a:r>
          </a:p>
          <a:p>
            <a:pPr lvl="1">
              <a:buFontTx/>
              <a:buNone/>
            </a:pPr>
            <a:r>
              <a:rPr lang="en-US" altLang="zh-CN" sz="2000" kern="0" dirty="0">
                <a:ea typeface="宋体" panose="02010600030101010101" pitchFamily="2" charset="-122"/>
                <a:hlinkClick r:id="rId2" action="ppaction://hlinkfile"/>
              </a:rPr>
              <a:t>	https://data.mendeley.com/datasets/wmy84gzngw/1</a:t>
            </a:r>
          </a:p>
          <a:p>
            <a:pPr lvl="1">
              <a:buFontTx/>
              <a:buNone/>
            </a:pPr>
            <a:r>
              <a:rPr lang="en-US" altLang="zh-CN" sz="2000" kern="0" dirty="0">
                <a:ea typeface="宋体" panose="02010600030101010101" pitchFamily="2" charset="-122"/>
                <a:hlinkClick r:id="rId2" action="ppaction://hlinkfile"/>
              </a:rPr>
              <a:t>	</a:t>
            </a:r>
            <a:r>
              <a:rPr lang="zh-CN" altLang="en-US" sz="2000" kern="0" dirty="0">
                <a:ea typeface="宋体" panose="02010600030101010101" pitchFamily="2" charset="-122"/>
                <a:hlinkClick r:id="rId2" action="ppaction://hlinkfile"/>
              </a:rPr>
              <a:t>公开数据集：</a:t>
            </a:r>
            <a:r>
              <a:rPr lang="en-US" altLang="zh-CN" sz="2000" kern="0" dirty="0">
                <a:ea typeface="宋体" panose="02010600030101010101" pitchFamily="2" charset="-122"/>
                <a:hlinkClick r:id="rId2" action="ppaction://hlinkfile"/>
              </a:rPr>
              <a:t>us-dataset.zip</a:t>
            </a:r>
            <a:endParaRPr lang="en-US" altLang="zh-CN" sz="2000" kern="0" dirty="0">
              <a:ea typeface="宋体" panose="02010600030101010101" pitchFamily="2" charset="-122"/>
            </a:endParaRPr>
          </a:p>
          <a:p>
            <a:pPr lvl="1">
              <a:buFontTx/>
              <a:buNone/>
            </a:pPr>
            <a:endParaRPr lang="en-US" altLang="zh-CN" sz="2000" kern="0" dirty="0">
              <a:ea typeface="宋体" panose="02010600030101010101" pitchFamily="2" charset="-122"/>
            </a:endParaRPr>
          </a:p>
          <a:p>
            <a:pPr lvl="1"/>
            <a:r>
              <a:rPr lang="en-US" altLang="zh-CN" sz="2000" kern="0" dirty="0">
                <a:ea typeface="宋体" panose="02010600030101010101" pitchFamily="2" charset="-122"/>
              </a:rPr>
              <a:t>Dataset B comprises 163 (53 malignant and 110 benign) images</a:t>
            </a:r>
          </a:p>
          <a:p>
            <a:pPr lvl="1">
              <a:buFontTx/>
              <a:buNone/>
            </a:pPr>
            <a:r>
              <a:rPr lang="en-US" altLang="zh-CN" sz="2000" kern="0" dirty="0">
                <a:ea typeface="宋体" panose="02010600030101010101" pitchFamily="2" charset="-122"/>
                <a:hlinkClick r:id="rId3"/>
              </a:rPr>
              <a:t>http://www2.docm.mmu.ac.uk/STAFF/m.yap/dataset.php</a:t>
            </a:r>
            <a:endParaRPr lang="en-US" altLang="zh-CN" sz="2000" kern="0" dirty="0">
              <a:ea typeface="宋体" panose="02010600030101010101" pitchFamily="2" charset="-122"/>
            </a:endParaRPr>
          </a:p>
          <a:p>
            <a:pPr lvl="1"/>
            <a:endParaRPr lang="en-US" altLang="zh-CN" sz="2000" kern="0" dirty="0">
              <a:ea typeface="宋体" panose="02010600030101010101" pitchFamily="2" charset="-122"/>
            </a:endParaRPr>
          </a:p>
        </p:txBody>
      </p:sp>
    </p:spTree>
    <p:extLst>
      <p:ext uri="{BB962C8B-B14F-4D97-AF65-F5344CB8AC3E}">
        <p14:creationId xmlns:p14="http://schemas.microsoft.com/office/powerpoint/2010/main" val="1783187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b="1" dirty="0"/>
              <a:t>方法</a:t>
            </a:r>
            <a:endParaRPr lang="en-US" sz="3200" b="1" dirty="0"/>
          </a:p>
        </p:txBody>
      </p:sp>
      <p:pic>
        <p:nvPicPr>
          <p:cNvPr id="4" name="内容占位符 3"/>
          <p:cNvPicPr>
            <a:picLocks noGrp="1" noChangeAspect="1"/>
          </p:cNvPicPr>
          <p:nvPr>
            <p:ph idx="1"/>
          </p:nvPr>
        </p:nvPicPr>
        <p:blipFill>
          <a:blip r:embed="rId2"/>
          <a:stretch>
            <a:fillRect/>
          </a:stretch>
        </p:blipFill>
        <p:spPr>
          <a:xfrm>
            <a:off x="1919536" y="1721225"/>
            <a:ext cx="7848600" cy="2176451"/>
          </a:xfrm>
          <a:prstGeom prst="rect">
            <a:avLst/>
          </a:prstGeom>
        </p:spPr>
      </p:pic>
    </p:spTree>
    <p:extLst>
      <p:ext uri="{BB962C8B-B14F-4D97-AF65-F5344CB8AC3E}">
        <p14:creationId xmlns:p14="http://schemas.microsoft.com/office/powerpoint/2010/main" val="2503402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 </a:t>
            </a:r>
            <a:r>
              <a:rPr lang="zh-CN" altLang="en-US" dirty="0"/>
              <a:t>肿瘤预测与</a:t>
            </a:r>
            <a:r>
              <a:rPr lang="en-US" altLang="zh-CN" dirty="0"/>
              <a:t>BI-RADS</a:t>
            </a:r>
            <a:r>
              <a:rPr lang="zh-CN" altLang="en-US" dirty="0"/>
              <a:t>的</a:t>
            </a:r>
            <a:r>
              <a:rPr lang="en-US" altLang="zh-CN" dirty="0"/>
              <a:t>Multi-task </a:t>
            </a:r>
            <a:r>
              <a:rPr lang="zh-CN" altLang="en-US" dirty="0"/>
              <a:t>精度需要进一步提高</a:t>
            </a:r>
            <a:endParaRPr lang="en-US" dirty="0"/>
          </a:p>
        </p:txBody>
      </p:sp>
      <p:sp>
        <p:nvSpPr>
          <p:cNvPr id="5" name="文本框 4"/>
          <p:cNvSpPr txBox="1"/>
          <p:nvPr/>
        </p:nvSpPr>
        <p:spPr>
          <a:xfrm>
            <a:off x="1868475" y="4051892"/>
            <a:ext cx="8496944" cy="1754326"/>
          </a:xfrm>
          <a:prstGeom prst="rect">
            <a:avLst/>
          </a:prstGeom>
          <a:noFill/>
        </p:spPr>
        <p:txBody>
          <a:bodyPr wrap="square" rtlCol="0">
            <a:spAutoFit/>
          </a:bodyPr>
          <a:lstStyle/>
          <a:p>
            <a:r>
              <a:rPr lang="en-US" altLang="zh-CN" dirty="0"/>
              <a:t>Multi-task Learning</a:t>
            </a:r>
            <a:r>
              <a:rPr lang="zh-CN" altLang="en-US" dirty="0"/>
              <a:t>：肿瘤预测与</a:t>
            </a:r>
            <a:r>
              <a:rPr lang="en-US" altLang="zh-CN" dirty="0"/>
              <a:t>BI-RADS</a:t>
            </a:r>
            <a:r>
              <a:rPr lang="zh-CN" altLang="en-US" dirty="0"/>
              <a:t>分级</a:t>
            </a:r>
            <a:endParaRPr lang="en-US" altLang="zh-CN" dirty="0"/>
          </a:p>
          <a:p>
            <a:r>
              <a:rPr lang="en-US" altLang="zh-CN" dirty="0"/>
              <a:t>baseline method</a:t>
            </a:r>
            <a:r>
              <a:rPr lang="zh-CN" altLang="en-US" dirty="0"/>
              <a:t>：</a:t>
            </a:r>
            <a:r>
              <a:rPr lang="en-US" altLang="zh-CN" dirty="0"/>
              <a:t>82.9%</a:t>
            </a:r>
            <a:r>
              <a:rPr lang="zh-CN" altLang="en-US" dirty="0"/>
              <a:t>，</a:t>
            </a:r>
            <a:r>
              <a:rPr lang="en-US" altLang="zh-CN" dirty="0"/>
              <a:t>multi-task network slightly increased to 83.3%.</a:t>
            </a:r>
          </a:p>
          <a:p>
            <a:r>
              <a:rPr lang="en-US" altLang="zh-CN" b="1" dirty="0"/>
              <a:t>Normal Predict:  96.7% (Baseline: 95%)</a:t>
            </a:r>
          </a:p>
          <a:p>
            <a:r>
              <a:rPr lang="en-US" altLang="zh-CN" dirty="0"/>
              <a:t>Malignant and Benign Predict: 74.3% (baseline: 71.9%)</a:t>
            </a:r>
            <a:endParaRPr lang="en-US" dirty="0"/>
          </a:p>
          <a:p>
            <a:r>
              <a:rPr lang="en-US" dirty="0"/>
              <a:t>malignant tumor and benign lump prediction happened in BI-RADS category 4 images (baseline: 57.5%, multi-task: 54.9%).</a:t>
            </a:r>
          </a:p>
        </p:txBody>
      </p:sp>
      <p:pic>
        <p:nvPicPr>
          <p:cNvPr id="7" name="内容占位符 6"/>
          <p:cNvPicPr>
            <a:picLocks noGrp="1" noChangeAspect="1"/>
          </p:cNvPicPr>
          <p:nvPr>
            <p:ph idx="1"/>
          </p:nvPr>
        </p:nvPicPr>
        <p:blipFill>
          <a:blip r:embed="rId2"/>
          <a:stretch>
            <a:fillRect/>
          </a:stretch>
        </p:blipFill>
        <p:spPr>
          <a:xfrm>
            <a:off x="1828545" y="1916833"/>
            <a:ext cx="4267455" cy="1840058"/>
          </a:xfrm>
          <a:prstGeom prst="rect">
            <a:avLst/>
          </a:prstGeom>
        </p:spPr>
      </p:pic>
      <p:pic>
        <p:nvPicPr>
          <p:cNvPr id="9" name="图片 8"/>
          <p:cNvPicPr>
            <a:picLocks noChangeAspect="1"/>
          </p:cNvPicPr>
          <p:nvPr/>
        </p:nvPicPr>
        <p:blipFill>
          <a:blip r:embed="rId3"/>
          <a:stretch>
            <a:fillRect/>
          </a:stretch>
        </p:blipFill>
        <p:spPr>
          <a:xfrm>
            <a:off x="6116948" y="2020990"/>
            <a:ext cx="4155517" cy="1735901"/>
          </a:xfrm>
          <a:prstGeom prst="rect">
            <a:avLst/>
          </a:prstGeom>
        </p:spPr>
      </p:pic>
      <p:sp>
        <p:nvSpPr>
          <p:cNvPr id="3" name="椭圆 2">
            <a:extLst>
              <a:ext uri="{FF2B5EF4-FFF2-40B4-BE49-F238E27FC236}">
                <a16:creationId xmlns:a16="http://schemas.microsoft.com/office/drawing/2014/main" id="{D0E888F7-7006-4253-9BF9-355B7CDE12F5}"/>
              </a:ext>
            </a:extLst>
          </p:cNvPr>
          <p:cNvSpPr/>
          <p:nvPr/>
        </p:nvSpPr>
        <p:spPr>
          <a:xfrm>
            <a:off x="3893044" y="2496805"/>
            <a:ext cx="383282" cy="29019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553A2EA9-79BE-4DD5-9EDF-AE7895F7C4E0}"/>
              </a:ext>
            </a:extLst>
          </p:cNvPr>
          <p:cNvSpPr/>
          <p:nvPr/>
        </p:nvSpPr>
        <p:spPr>
          <a:xfrm>
            <a:off x="4762728" y="2961306"/>
            <a:ext cx="383282" cy="29019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3D35F1A-01B4-478E-A05E-3116D4079293}"/>
              </a:ext>
            </a:extLst>
          </p:cNvPr>
          <p:cNvSpPr/>
          <p:nvPr/>
        </p:nvSpPr>
        <p:spPr>
          <a:xfrm>
            <a:off x="9115711" y="2961305"/>
            <a:ext cx="383282" cy="29019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BA6A826A-AA7A-47C2-A147-4FCCBFFE70B4}"/>
              </a:ext>
            </a:extLst>
          </p:cNvPr>
          <p:cNvSpPr/>
          <p:nvPr/>
        </p:nvSpPr>
        <p:spPr>
          <a:xfrm>
            <a:off x="8194706" y="2496805"/>
            <a:ext cx="379631" cy="29019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907072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19247E-5548-4B56-94A4-F885C589EBEB}"/>
              </a:ext>
            </a:extLst>
          </p:cNvPr>
          <p:cNvSpPr>
            <a:spLocks noGrp="1"/>
          </p:cNvSpPr>
          <p:nvPr>
            <p:ph type="title"/>
          </p:nvPr>
        </p:nvSpPr>
        <p:spPr/>
        <p:txBody>
          <a:bodyPr/>
          <a:lstStyle/>
          <a:p>
            <a:r>
              <a:rPr lang="en-US" altLang="zh-CN" dirty="0"/>
              <a:t> </a:t>
            </a:r>
            <a:endParaRPr lang="zh-CN" altLang="en-US" dirty="0"/>
          </a:p>
        </p:txBody>
      </p:sp>
      <p:sp>
        <p:nvSpPr>
          <p:cNvPr id="3" name="内容占位符 2">
            <a:extLst>
              <a:ext uri="{FF2B5EF4-FFF2-40B4-BE49-F238E27FC236}">
                <a16:creationId xmlns:a16="http://schemas.microsoft.com/office/drawing/2014/main" id="{438D34F0-F98B-4AD1-B449-D1DFDF675EC3}"/>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A7671615-7555-4261-9BAA-B6E27BF811B8}"/>
              </a:ext>
            </a:extLst>
          </p:cNvPr>
          <p:cNvPicPr>
            <a:picLocks noChangeAspect="1"/>
          </p:cNvPicPr>
          <p:nvPr/>
        </p:nvPicPr>
        <p:blipFill>
          <a:blip r:embed="rId2"/>
          <a:stretch>
            <a:fillRect/>
          </a:stretch>
        </p:blipFill>
        <p:spPr>
          <a:xfrm>
            <a:off x="5954797" y="1564721"/>
            <a:ext cx="5827617" cy="4060224"/>
          </a:xfrm>
          <a:prstGeom prst="rect">
            <a:avLst/>
          </a:prstGeom>
        </p:spPr>
      </p:pic>
      <p:pic>
        <p:nvPicPr>
          <p:cNvPr id="5" name="内容占位符 14" descr="图片包含 游戏机&#10;&#10;描述已自动生成">
            <a:extLst>
              <a:ext uri="{FF2B5EF4-FFF2-40B4-BE49-F238E27FC236}">
                <a16:creationId xmlns:a16="http://schemas.microsoft.com/office/drawing/2014/main" id="{187D76B2-2C17-4202-B0A5-2FF0B087A3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774" y="1564721"/>
            <a:ext cx="5731023" cy="4060224"/>
          </a:xfrm>
          <a:prstGeom prst="rect">
            <a:avLst/>
          </a:prstGeom>
        </p:spPr>
      </p:pic>
      <p:sp>
        <p:nvSpPr>
          <p:cNvPr id="6" name="矩形 5">
            <a:extLst>
              <a:ext uri="{FF2B5EF4-FFF2-40B4-BE49-F238E27FC236}">
                <a16:creationId xmlns:a16="http://schemas.microsoft.com/office/drawing/2014/main" id="{88F52556-1BD0-453A-B791-C7418E1E1420}"/>
              </a:ext>
            </a:extLst>
          </p:cNvPr>
          <p:cNvSpPr/>
          <p:nvPr/>
        </p:nvSpPr>
        <p:spPr>
          <a:xfrm>
            <a:off x="838199" y="5716031"/>
            <a:ext cx="8470063" cy="369332"/>
          </a:xfrm>
          <a:prstGeom prst="rect">
            <a:avLst/>
          </a:prstGeom>
        </p:spPr>
        <p:txBody>
          <a:bodyPr wrap="square">
            <a:spAutoFit/>
          </a:bodyPr>
          <a:lstStyle/>
          <a:p>
            <a:r>
              <a:rPr lang="en-US" altLang="zh-CN" dirty="0"/>
              <a:t>Class Activation Map (CAM) of the last convolutional layer was visualized </a:t>
            </a:r>
            <a:endParaRPr lang="zh-CN" altLang="en-US" dirty="0"/>
          </a:p>
        </p:txBody>
      </p:sp>
      <p:sp>
        <p:nvSpPr>
          <p:cNvPr id="7" name="文本框 6">
            <a:extLst>
              <a:ext uri="{FF2B5EF4-FFF2-40B4-BE49-F238E27FC236}">
                <a16:creationId xmlns:a16="http://schemas.microsoft.com/office/drawing/2014/main" id="{F15E58FF-6C23-4D3C-A30F-234DF8605A5B}"/>
              </a:ext>
            </a:extLst>
          </p:cNvPr>
          <p:cNvSpPr txBox="1"/>
          <p:nvPr/>
        </p:nvSpPr>
        <p:spPr>
          <a:xfrm>
            <a:off x="1752144" y="323051"/>
            <a:ext cx="3542615" cy="369332"/>
          </a:xfrm>
          <a:prstGeom prst="rect">
            <a:avLst/>
          </a:prstGeom>
          <a:noFill/>
        </p:spPr>
        <p:txBody>
          <a:bodyPr wrap="square" rtlCol="0">
            <a:spAutoFit/>
          </a:bodyPr>
          <a:lstStyle/>
          <a:p>
            <a:r>
              <a:rPr lang="en-US" altLang="zh-CN" dirty="0"/>
              <a:t>Error Analysis</a:t>
            </a:r>
            <a:endParaRPr lang="zh-CN" altLang="en-US" dirty="0"/>
          </a:p>
        </p:txBody>
      </p:sp>
    </p:spTree>
    <p:extLst>
      <p:ext uri="{BB962C8B-B14F-4D97-AF65-F5344CB8AC3E}">
        <p14:creationId xmlns:p14="http://schemas.microsoft.com/office/powerpoint/2010/main" val="3334243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145B35-31B0-4CE6-A866-1A8D5812AFBB}"/>
              </a:ext>
            </a:extLst>
          </p:cNvPr>
          <p:cNvSpPr>
            <a:spLocks noGrp="1"/>
          </p:cNvSpPr>
          <p:nvPr>
            <p:ph type="title"/>
          </p:nvPr>
        </p:nvSpPr>
        <p:spPr/>
        <p:txBody>
          <a:bodyPr/>
          <a:lstStyle/>
          <a:p>
            <a:r>
              <a:rPr lang="en-US" altLang="zh-CN" dirty="0"/>
              <a:t>Contribution</a:t>
            </a:r>
            <a:endParaRPr lang="zh-CN" altLang="en-US" dirty="0"/>
          </a:p>
        </p:txBody>
      </p:sp>
      <p:sp>
        <p:nvSpPr>
          <p:cNvPr id="3" name="内容占位符 2">
            <a:extLst>
              <a:ext uri="{FF2B5EF4-FFF2-40B4-BE49-F238E27FC236}">
                <a16:creationId xmlns:a16="http://schemas.microsoft.com/office/drawing/2014/main" id="{62C8CCF6-2085-4E78-A946-CD2263CB53BF}"/>
              </a:ext>
            </a:extLst>
          </p:cNvPr>
          <p:cNvSpPr>
            <a:spLocks noGrp="1"/>
          </p:cNvSpPr>
          <p:nvPr>
            <p:ph idx="1"/>
          </p:nvPr>
        </p:nvSpPr>
        <p:spPr/>
        <p:txBody>
          <a:bodyPr>
            <a:normAutofit fontScale="92500" lnSpcReduction="10000"/>
          </a:bodyPr>
          <a:lstStyle/>
          <a:p>
            <a:r>
              <a:rPr lang="zh-CN" altLang="en-US" dirty="0"/>
              <a:t>自己建立的数据集</a:t>
            </a:r>
            <a:endParaRPr lang="en-US" altLang="zh-CN" dirty="0"/>
          </a:p>
          <a:p>
            <a:endParaRPr lang="en-US" altLang="zh-CN" dirty="0"/>
          </a:p>
          <a:p>
            <a:r>
              <a:rPr lang="zh-CN" altLang="en-US" dirty="0"/>
              <a:t>采用</a:t>
            </a:r>
            <a:r>
              <a:rPr lang="en-US" altLang="zh-CN" dirty="0"/>
              <a:t>CNN</a:t>
            </a:r>
            <a:r>
              <a:rPr lang="zh-CN" altLang="en-US" dirty="0"/>
              <a:t>预测超声图像中的乳腺肿瘤</a:t>
            </a:r>
            <a:r>
              <a:rPr lang="en-US" altLang="zh-CN" dirty="0"/>
              <a:t>,</a:t>
            </a:r>
            <a:r>
              <a:rPr lang="zh-CN" altLang="en-US" dirty="0"/>
              <a:t>领域知识已整合到训练过程中。</a:t>
            </a:r>
            <a:endParaRPr lang="en-US" altLang="zh-CN" dirty="0"/>
          </a:p>
          <a:p>
            <a:endParaRPr lang="en-US" altLang="zh-CN" dirty="0"/>
          </a:p>
          <a:p>
            <a:r>
              <a:rPr lang="zh-CN" altLang="en-US" dirty="0"/>
              <a:t>在区分具有肿块和正常的图像时获得了可喜的结果。</a:t>
            </a:r>
            <a:endParaRPr lang="en-US" altLang="zh-CN" dirty="0"/>
          </a:p>
          <a:p>
            <a:endParaRPr lang="en-US" altLang="zh-CN" dirty="0"/>
          </a:p>
          <a:p>
            <a:r>
              <a:rPr lang="zh-CN" altLang="en-US" dirty="0"/>
              <a:t>尽管这不是分割任务，但经过训练的分类器的激活图仍可以正确突出显示图像中的肿块区域。</a:t>
            </a:r>
            <a:endParaRPr lang="en-US" altLang="zh-CN" dirty="0"/>
          </a:p>
          <a:p>
            <a:endParaRPr lang="en-US" altLang="zh-CN" dirty="0"/>
          </a:p>
          <a:p>
            <a:r>
              <a:rPr lang="zh-CN" altLang="en-US" dirty="0"/>
              <a:t>在鉴别恶性肿瘤和良性肿块方面也获得了合理的结果。</a:t>
            </a:r>
          </a:p>
        </p:txBody>
      </p:sp>
    </p:spTree>
    <p:extLst>
      <p:ext uri="{BB962C8B-B14F-4D97-AF65-F5344CB8AC3E}">
        <p14:creationId xmlns:p14="http://schemas.microsoft.com/office/powerpoint/2010/main" val="3916775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25C0497-8696-455C-8C2B-140E103F8B2B}"/>
              </a:ext>
            </a:extLst>
          </p:cNvPr>
          <p:cNvSpPr>
            <a:spLocks noGrp="1"/>
          </p:cNvSpPr>
          <p:nvPr>
            <p:ph type="title"/>
          </p:nvPr>
        </p:nvSpPr>
        <p:spPr>
          <a:xfrm>
            <a:off x="838200" y="365125"/>
            <a:ext cx="10515600" cy="1325563"/>
          </a:xfrm>
        </p:spPr>
        <p:txBody>
          <a:bodyPr/>
          <a:lstStyle/>
          <a:p>
            <a:r>
              <a:rPr lang="en-US" altLang="zh-CN" dirty="0"/>
              <a:t>Paper</a:t>
            </a:r>
            <a:endParaRPr lang="zh-CN" altLang="en-US" dirty="0"/>
          </a:p>
        </p:txBody>
      </p:sp>
      <p:sp>
        <p:nvSpPr>
          <p:cNvPr id="5" name="内容占位符 2">
            <a:extLst>
              <a:ext uri="{FF2B5EF4-FFF2-40B4-BE49-F238E27FC236}">
                <a16:creationId xmlns:a16="http://schemas.microsoft.com/office/drawing/2014/main" id="{F4F3A984-EFC0-46E2-9CF3-A516F228BA27}"/>
              </a:ext>
            </a:extLst>
          </p:cNvPr>
          <p:cNvSpPr>
            <a:spLocks noGrp="1"/>
          </p:cNvSpPr>
          <p:nvPr>
            <p:ph idx="1"/>
          </p:nvPr>
        </p:nvSpPr>
        <p:spPr>
          <a:xfrm>
            <a:off x="838200" y="1825625"/>
            <a:ext cx="10515600" cy="4351338"/>
          </a:xfrm>
        </p:spPr>
        <p:txBody>
          <a:bodyPr/>
          <a:lstStyle/>
          <a:p>
            <a:r>
              <a:rPr lang="en-US" altLang="zh-CN" b="1" dirty="0">
                <a:hlinkClick r:id="rId2" action="ppaction://hlinkfile"/>
              </a:rPr>
              <a:t>BIRADS Features-Oriented Semi-supervised Deep Learning for Breast Ultrasound Computer-Aided Diagnosis</a:t>
            </a:r>
            <a:endParaRPr lang="en-US" altLang="zh-CN" b="1" dirty="0"/>
          </a:p>
          <a:p>
            <a:r>
              <a:rPr lang="en-US" altLang="zh-CN" dirty="0" err="1"/>
              <a:t>Erlei</a:t>
            </a:r>
            <a:r>
              <a:rPr lang="en-US" altLang="zh-CN" dirty="0"/>
              <a:t> Zhang, Stephen Seiler, </a:t>
            </a:r>
            <a:r>
              <a:rPr lang="en-US" altLang="zh-CN" dirty="0" err="1"/>
              <a:t>Mingli</a:t>
            </a:r>
            <a:r>
              <a:rPr lang="en-US" altLang="zh-CN" dirty="0"/>
              <a:t> Chen, </a:t>
            </a:r>
            <a:r>
              <a:rPr lang="en-US" altLang="zh-CN" dirty="0" err="1"/>
              <a:t>Weiguo</a:t>
            </a:r>
            <a:r>
              <a:rPr lang="en-US" altLang="zh-CN" dirty="0"/>
              <a:t> Lu, </a:t>
            </a:r>
            <a:r>
              <a:rPr lang="en-US" altLang="zh-CN" dirty="0" err="1"/>
              <a:t>Xuejun</a:t>
            </a:r>
            <a:r>
              <a:rPr lang="en-US" altLang="zh-CN" dirty="0"/>
              <a:t> Gu </a:t>
            </a:r>
          </a:p>
          <a:p>
            <a:r>
              <a:rPr lang="en-US" altLang="zh-CN" i="1" dirty="0"/>
              <a:t>(Submitted on 9 Aug 2019)</a:t>
            </a:r>
            <a:endParaRPr lang="zh-CN" altLang="en-US" dirty="0"/>
          </a:p>
        </p:txBody>
      </p:sp>
    </p:spTree>
    <p:extLst>
      <p:ext uri="{BB962C8B-B14F-4D97-AF65-F5344CB8AC3E}">
        <p14:creationId xmlns:p14="http://schemas.microsoft.com/office/powerpoint/2010/main" val="622372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62E7AC-7F98-4C24-A5A7-BCB9687E1F05}"/>
              </a:ext>
            </a:extLst>
          </p:cNvPr>
          <p:cNvSpPr>
            <a:spLocks noGrp="1"/>
          </p:cNvSpPr>
          <p:nvPr>
            <p:ph type="title"/>
          </p:nvPr>
        </p:nvSpPr>
        <p:spPr/>
        <p:txBody>
          <a:bodyPr/>
          <a:lstStyle/>
          <a:p>
            <a:r>
              <a:rPr lang="en-US" altLang="zh-CN" dirty="0"/>
              <a:t>Datasets</a:t>
            </a:r>
            <a:endParaRPr lang="zh-CN" altLang="en-US" dirty="0"/>
          </a:p>
        </p:txBody>
      </p:sp>
      <p:sp>
        <p:nvSpPr>
          <p:cNvPr id="3" name="内容占位符 2">
            <a:extLst>
              <a:ext uri="{FF2B5EF4-FFF2-40B4-BE49-F238E27FC236}">
                <a16:creationId xmlns:a16="http://schemas.microsoft.com/office/drawing/2014/main" id="{42D411EE-BBFE-4E16-8426-571DF423E102}"/>
              </a:ext>
            </a:extLst>
          </p:cNvPr>
          <p:cNvSpPr>
            <a:spLocks noGrp="1"/>
          </p:cNvSpPr>
          <p:nvPr>
            <p:ph idx="1"/>
          </p:nvPr>
        </p:nvSpPr>
        <p:spPr/>
        <p:txBody>
          <a:bodyPr/>
          <a:lstStyle/>
          <a:p>
            <a:pPr marL="0" indent="0">
              <a:buNone/>
            </a:pPr>
            <a:r>
              <a:rPr lang="en-US" altLang="zh-CN" dirty="0"/>
              <a:t>Data Set I — Public UDIAT </a:t>
            </a:r>
          </a:p>
          <a:p>
            <a:pPr lvl="1"/>
            <a:r>
              <a:rPr lang="en-US" altLang="zh-CN" dirty="0"/>
              <a:t>Segmentation dataset</a:t>
            </a:r>
          </a:p>
          <a:p>
            <a:pPr lvl="1"/>
            <a:r>
              <a:rPr lang="en-US" altLang="zh-CN" dirty="0"/>
              <a:t>160 images include 53 images with malignant lesions and 107 with benign lesions</a:t>
            </a:r>
          </a:p>
          <a:p>
            <a:pPr marL="0" indent="0">
              <a:buNone/>
            </a:pPr>
            <a:r>
              <a:rPr lang="en-US" altLang="zh-CN" dirty="0"/>
              <a:t>Data Set II — In-house Clinical Dataset UTSW</a:t>
            </a:r>
          </a:p>
          <a:p>
            <a:pPr lvl="1"/>
            <a:r>
              <a:rPr lang="en-US" altLang="zh-CN" dirty="0"/>
              <a:t>295 images contain </a:t>
            </a:r>
            <a:r>
              <a:rPr lang="fr-FR" altLang="zh-CN" dirty="0"/>
              <a:t>205 benign lesions and 90 malignant lesions</a:t>
            </a:r>
          </a:p>
          <a:p>
            <a:pPr lvl="1"/>
            <a:r>
              <a:rPr lang="en-US" altLang="zh-CN" dirty="0"/>
              <a:t>images were </a:t>
            </a:r>
            <a:r>
              <a:rPr lang="en-US" altLang="zh-CN" dirty="0">
                <a:solidFill>
                  <a:srgbClr val="FF0000"/>
                </a:solidFill>
              </a:rPr>
              <a:t>marked with two or four boundary points</a:t>
            </a:r>
            <a:r>
              <a:rPr lang="en-US" altLang="zh-CN" dirty="0"/>
              <a:t>.</a:t>
            </a:r>
          </a:p>
          <a:p>
            <a:pPr lvl="1"/>
            <a:r>
              <a:rPr lang="en-US" altLang="zh-CN" dirty="0"/>
              <a:t>A </a:t>
            </a:r>
            <a:r>
              <a:rPr lang="en-US" altLang="zh-CN" dirty="0">
                <a:solidFill>
                  <a:srgbClr val="FF0000"/>
                </a:solidFill>
              </a:rPr>
              <a:t>marker-controlled watershed segmentation method </a:t>
            </a:r>
            <a:r>
              <a:rPr lang="en-US" altLang="zh-CN" dirty="0"/>
              <a:t>was used to create the tumor boundary</a:t>
            </a:r>
          </a:p>
          <a:p>
            <a:endParaRPr lang="zh-CN" altLang="en-US" dirty="0"/>
          </a:p>
        </p:txBody>
      </p:sp>
    </p:spTree>
    <p:extLst>
      <p:ext uri="{BB962C8B-B14F-4D97-AF65-F5344CB8AC3E}">
        <p14:creationId xmlns:p14="http://schemas.microsoft.com/office/powerpoint/2010/main" val="91243040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295</TotalTime>
  <Words>720</Words>
  <Application>Microsoft Office PowerPoint</Application>
  <PresentationFormat>宽屏</PresentationFormat>
  <Paragraphs>82</Paragraphs>
  <Slides>15</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15</vt:i4>
      </vt:variant>
    </vt:vector>
  </HeadingPairs>
  <TitlesOfParts>
    <vt:vector size="21" baseType="lpstr">
      <vt:lpstr>等线</vt:lpstr>
      <vt:lpstr>等线 Light</vt:lpstr>
      <vt:lpstr>楷体</vt:lpstr>
      <vt:lpstr>Arial</vt:lpstr>
      <vt:lpstr>Wingdings</vt:lpstr>
      <vt:lpstr>Office 主题​​</vt:lpstr>
      <vt:lpstr>Integrate Domain Knowledge in Training CNN for Ultrasonography Breast Cancer Diagnosis</vt:lpstr>
      <vt:lpstr>问题意义</vt:lpstr>
      <vt:lpstr>数据集</vt:lpstr>
      <vt:lpstr>方法</vt:lpstr>
      <vt:lpstr>1. 肿瘤预测与BI-RADS的Multi-task 精度需要进一步提高</vt:lpstr>
      <vt:lpstr> </vt:lpstr>
      <vt:lpstr>Contribution</vt:lpstr>
      <vt:lpstr>Paper</vt:lpstr>
      <vt:lpstr>Datasets</vt:lpstr>
      <vt:lpstr>PowerPoint 演示文稿</vt:lpstr>
      <vt:lpstr>Method: BIRADS-SDL network   </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Liu Jiali</dc:creator>
  <cp:lastModifiedBy>Liu Jiali</cp:lastModifiedBy>
  <cp:revision>14</cp:revision>
  <dcterms:created xsi:type="dcterms:W3CDTF">2020-04-23T02:26:34Z</dcterms:created>
  <dcterms:modified xsi:type="dcterms:W3CDTF">2020-04-23T07:21:45Z</dcterms:modified>
</cp:coreProperties>
</file>